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9" r:id="rId5"/>
    <p:sldMasterId id="2147493467" r:id="rId6"/>
  </p:sldMasterIdLst>
  <p:notesMasterIdLst>
    <p:notesMasterId r:id="rId28"/>
  </p:notesMasterIdLst>
  <p:handoutMasterIdLst>
    <p:handoutMasterId r:id="rId29"/>
  </p:handoutMasterIdLst>
  <p:sldIdLst>
    <p:sldId id="259" r:id="rId7"/>
    <p:sldId id="267" r:id="rId8"/>
    <p:sldId id="268" r:id="rId9"/>
    <p:sldId id="283" r:id="rId10"/>
    <p:sldId id="284" r:id="rId11"/>
    <p:sldId id="265" r:id="rId12"/>
    <p:sldId id="285" r:id="rId13"/>
    <p:sldId id="286" r:id="rId14"/>
    <p:sldId id="287" r:id="rId15"/>
    <p:sldId id="264" r:id="rId16"/>
    <p:sldId id="263" r:id="rId17"/>
    <p:sldId id="270" r:id="rId18"/>
    <p:sldId id="271" r:id="rId19"/>
    <p:sldId id="288" r:id="rId20"/>
    <p:sldId id="273" r:id="rId21"/>
    <p:sldId id="274" r:id="rId22"/>
    <p:sldId id="275" r:id="rId23"/>
    <p:sldId id="280" r:id="rId24"/>
    <p:sldId id="276" r:id="rId25"/>
    <p:sldId id="277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C178"/>
    <a:srgbClr val="E55031"/>
    <a:srgbClr val="D9482E"/>
    <a:srgbClr val="3A96CF"/>
    <a:srgbClr val="0F1938"/>
    <a:srgbClr val="00286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72352" autoAdjust="0"/>
  </p:normalViewPr>
  <p:slideViewPr>
    <p:cSldViewPr snapToGrid="0" snapToObjects="1">
      <p:cViewPr varScale="1">
        <p:scale>
          <a:sx n="54" d="100"/>
          <a:sy n="54" d="100"/>
        </p:scale>
        <p:origin x="10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1CEB20-238C-42DA-808E-651B99AF421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8CF49A4-F28B-49A4-94E6-CA5BF5499B94}">
      <dgm:prSet phldrT="[Text]"/>
      <dgm:spPr/>
      <dgm:t>
        <a:bodyPr/>
        <a:lstStyle/>
        <a:p>
          <a:r>
            <a:rPr lang="en-US" dirty="0"/>
            <a:t>  Project Charter</a:t>
          </a:r>
        </a:p>
      </dgm:t>
    </dgm:pt>
    <dgm:pt modelId="{8DD06BB6-A9FE-4A95-ADFA-2F6994EA4B5B}" type="parTrans" cxnId="{625EBADC-5AD7-4453-86B2-0C69A57FB697}">
      <dgm:prSet/>
      <dgm:spPr/>
      <dgm:t>
        <a:bodyPr/>
        <a:lstStyle/>
        <a:p>
          <a:endParaRPr lang="en-US"/>
        </a:p>
      </dgm:t>
    </dgm:pt>
    <dgm:pt modelId="{CC1DAA9C-41C7-455D-A508-3B1B25D3746D}" type="sibTrans" cxnId="{625EBADC-5AD7-4453-86B2-0C69A57FB697}">
      <dgm:prSet/>
      <dgm:spPr/>
      <dgm:t>
        <a:bodyPr/>
        <a:lstStyle/>
        <a:p>
          <a:endParaRPr lang="en-US"/>
        </a:p>
      </dgm:t>
    </dgm:pt>
    <dgm:pt modelId="{44F4E32F-E124-4DA9-B902-DE758400664D}">
      <dgm:prSet phldrT="[Text]"/>
      <dgm:spPr/>
      <dgm:t>
        <a:bodyPr/>
        <a:lstStyle/>
        <a:p>
          <a:r>
            <a:rPr lang="en-US" dirty="0"/>
            <a:t>  Work Breakdown Structure</a:t>
          </a:r>
        </a:p>
      </dgm:t>
    </dgm:pt>
    <dgm:pt modelId="{E2AAD5F2-BB4B-4BBA-BBB9-1B7A58FA9B4D}" type="parTrans" cxnId="{7CCD6E79-8A3A-4BCE-AFF9-B7833D3DEFD4}">
      <dgm:prSet/>
      <dgm:spPr/>
      <dgm:t>
        <a:bodyPr/>
        <a:lstStyle/>
        <a:p>
          <a:endParaRPr lang="en-US"/>
        </a:p>
      </dgm:t>
    </dgm:pt>
    <dgm:pt modelId="{4A3177C6-90A4-4401-8D40-E45829560378}" type="sibTrans" cxnId="{7CCD6E79-8A3A-4BCE-AFF9-B7833D3DEFD4}">
      <dgm:prSet/>
      <dgm:spPr/>
      <dgm:t>
        <a:bodyPr/>
        <a:lstStyle/>
        <a:p>
          <a:endParaRPr lang="en-US"/>
        </a:p>
      </dgm:t>
    </dgm:pt>
    <dgm:pt modelId="{1860A9BA-C1F5-4268-B539-09F27D653414}">
      <dgm:prSet phldrT="[Text]"/>
      <dgm:spPr/>
      <dgm:t>
        <a:bodyPr/>
        <a:lstStyle/>
        <a:p>
          <a:r>
            <a:rPr lang="en-US" dirty="0"/>
            <a:t>     RACI matrix</a:t>
          </a:r>
        </a:p>
      </dgm:t>
    </dgm:pt>
    <dgm:pt modelId="{EF8FFD3B-22A8-4430-AD2D-8C890B87C400}" type="parTrans" cxnId="{926CD12E-A3C7-47F7-BDA6-A11C4AD7C33A}">
      <dgm:prSet/>
      <dgm:spPr/>
      <dgm:t>
        <a:bodyPr/>
        <a:lstStyle/>
        <a:p>
          <a:endParaRPr lang="en-US"/>
        </a:p>
      </dgm:t>
    </dgm:pt>
    <dgm:pt modelId="{4FA9B201-8BE0-4B97-865F-0B8B3C791EB5}" type="sibTrans" cxnId="{926CD12E-A3C7-47F7-BDA6-A11C4AD7C33A}">
      <dgm:prSet/>
      <dgm:spPr/>
      <dgm:t>
        <a:bodyPr/>
        <a:lstStyle/>
        <a:p>
          <a:endParaRPr lang="en-US"/>
        </a:p>
      </dgm:t>
    </dgm:pt>
    <dgm:pt modelId="{59FC7E0E-49B0-4D7F-82A0-1543271D78A0}">
      <dgm:prSet phldrT="[Text]"/>
      <dgm:spPr/>
      <dgm:t>
        <a:bodyPr/>
        <a:lstStyle/>
        <a:p>
          <a:r>
            <a:rPr lang="en-US" dirty="0"/>
            <a:t>   Budget Report</a:t>
          </a:r>
        </a:p>
      </dgm:t>
    </dgm:pt>
    <dgm:pt modelId="{0E0538FE-512A-44DA-A189-45EFD169433A}" type="parTrans" cxnId="{A3A874A8-852A-4AA9-A120-586ECD452150}">
      <dgm:prSet/>
      <dgm:spPr/>
      <dgm:t>
        <a:bodyPr/>
        <a:lstStyle/>
        <a:p>
          <a:endParaRPr lang="en-US"/>
        </a:p>
      </dgm:t>
    </dgm:pt>
    <dgm:pt modelId="{A7C347D0-7490-4AB1-8D13-BB72C8A63584}" type="sibTrans" cxnId="{A3A874A8-852A-4AA9-A120-586ECD452150}">
      <dgm:prSet/>
      <dgm:spPr/>
      <dgm:t>
        <a:bodyPr/>
        <a:lstStyle/>
        <a:p>
          <a:endParaRPr lang="en-US"/>
        </a:p>
      </dgm:t>
    </dgm:pt>
    <dgm:pt modelId="{BE8730F8-B9C2-4A75-AA97-1AA34C5E47BA}">
      <dgm:prSet phldrT="[Text]"/>
      <dgm:spPr/>
      <dgm:t>
        <a:bodyPr/>
        <a:lstStyle/>
        <a:p>
          <a:r>
            <a:rPr lang="en-US" dirty="0"/>
            <a:t>  Risk Logs</a:t>
          </a:r>
        </a:p>
      </dgm:t>
    </dgm:pt>
    <dgm:pt modelId="{FC145B09-870E-4EDC-8F77-AE5941B5BCE0}" type="parTrans" cxnId="{CBEC77E4-6DDE-43EF-A373-F0219A123083}">
      <dgm:prSet/>
      <dgm:spPr/>
      <dgm:t>
        <a:bodyPr/>
        <a:lstStyle/>
        <a:p>
          <a:endParaRPr lang="en-US"/>
        </a:p>
      </dgm:t>
    </dgm:pt>
    <dgm:pt modelId="{1A73CF8B-508A-4938-8C59-280D48EF9FBD}" type="sibTrans" cxnId="{CBEC77E4-6DDE-43EF-A373-F0219A123083}">
      <dgm:prSet/>
      <dgm:spPr/>
      <dgm:t>
        <a:bodyPr/>
        <a:lstStyle/>
        <a:p>
          <a:endParaRPr lang="en-US"/>
        </a:p>
      </dgm:t>
    </dgm:pt>
    <dgm:pt modelId="{F069ECAA-F650-497A-AC07-95772CB00CBD}">
      <dgm:prSet phldrT="[Text]"/>
      <dgm:spPr/>
      <dgm:t>
        <a:bodyPr/>
        <a:lstStyle/>
        <a:p>
          <a:r>
            <a:rPr lang="en-US" dirty="0"/>
            <a:t> Project Status Template</a:t>
          </a:r>
        </a:p>
      </dgm:t>
    </dgm:pt>
    <dgm:pt modelId="{14154BD8-0C5B-46F0-9CFA-0F69718C6DDC}" type="parTrans" cxnId="{A1E5F612-AAAC-4D80-B2CE-EB88F7B97DC5}">
      <dgm:prSet/>
      <dgm:spPr/>
      <dgm:t>
        <a:bodyPr/>
        <a:lstStyle/>
        <a:p>
          <a:endParaRPr lang="en-US"/>
        </a:p>
      </dgm:t>
    </dgm:pt>
    <dgm:pt modelId="{77284A2E-6867-4B59-AAF5-B18CF2D09A64}" type="sibTrans" cxnId="{A1E5F612-AAAC-4D80-B2CE-EB88F7B97DC5}">
      <dgm:prSet/>
      <dgm:spPr/>
      <dgm:t>
        <a:bodyPr/>
        <a:lstStyle/>
        <a:p>
          <a:endParaRPr lang="en-US"/>
        </a:p>
      </dgm:t>
    </dgm:pt>
    <dgm:pt modelId="{C7BEF260-8541-4C84-B954-A72E1EB7B084}" type="pres">
      <dgm:prSet presAssocID="{F51CEB20-238C-42DA-808E-651B99AF42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E683EA4-85B1-4562-9CB9-B6107CD092D0}" type="pres">
      <dgm:prSet presAssocID="{F51CEB20-238C-42DA-808E-651B99AF4216}" presName="Name1" presStyleCnt="0"/>
      <dgm:spPr/>
    </dgm:pt>
    <dgm:pt modelId="{26A41C93-EFD7-4BDC-8785-0C3325744487}" type="pres">
      <dgm:prSet presAssocID="{F51CEB20-238C-42DA-808E-651B99AF4216}" presName="cycle" presStyleCnt="0"/>
      <dgm:spPr/>
    </dgm:pt>
    <dgm:pt modelId="{DDEBA4E6-4666-4F53-98B4-A22F4B08BC3C}" type="pres">
      <dgm:prSet presAssocID="{F51CEB20-238C-42DA-808E-651B99AF4216}" presName="srcNode" presStyleLbl="node1" presStyleIdx="0" presStyleCnt="6"/>
      <dgm:spPr/>
    </dgm:pt>
    <dgm:pt modelId="{B4F0D5A1-AF01-41DA-94BE-0E2BB93E19A7}" type="pres">
      <dgm:prSet presAssocID="{F51CEB20-238C-42DA-808E-651B99AF4216}" presName="conn" presStyleLbl="parChTrans1D2" presStyleIdx="0" presStyleCnt="1"/>
      <dgm:spPr/>
      <dgm:t>
        <a:bodyPr/>
        <a:lstStyle/>
        <a:p>
          <a:endParaRPr lang="en-US"/>
        </a:p>
      </dgm:t>
    </dgm:pt>
    <dgm:pt modelId="{767084C1-B175-4DE7-9BD5-789CD65F65D2}" type="pres">
      <dgm:prSet presAssocID="{F51CEB20-238C-42DA-808E-651B99AF4216}" presName="extraNode" presStyleLbl="node1" presStyleIdx="0" presStyleCnt="6"/>
      <dgm:spPr/>
    </dgm:pt>
    <dgm:pt modelId="{ECD9D74D-3403-426E-9F94-6C7ED7C55B02}" type="pres">
      <dgm:prSet presAssocID="{F51CEB20-238C-42DA-808E-651B99AF4216}" presName="dstNode" presStyleLbl="node1" presStyleIdx="0" presStyleCnt="6"/>
      <dgm:spPr/>
    </dgm:pt>
    <dgm:pt modelId="{609FCF4D-7235-49A0-8A4B-B5C2C3BFB2EC}" type="pres">
      <dgm:prSet presAssocID="{28CF49A4-F28B-49A4-94E6-CA5BF5499B9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D193C-D225-4259-A4E2-25B3FC0F63DE}" type="pres">
      <dgm:prSet presAssocID="{28CF49A4-F28B-49A4-94E6-CA5BF5499B94}" presName="accent_1" presStyleCnt="0"/>
      <dgm:spPr/>
    </dgm:pt>
    <dgm:pt modelId="{BDB5F7F6-7F9C-4540-A945-9319A57BAC43}" type="pres">
      <dgm:prSet presAssocID="{28CF49A4-F28B-49A4-94E6-CA5BF5499B94}" presName="accentRepeatNode" presStyleLbl="solidFgAcc1" presStyleIdx="0" presStyleCnt="6" custScaleX="146795" custScaleY="116098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20497D-0F88-4DC7-AF62-343CD84DCF84}" type="pres">
      <dgm:prSet presAssocID="{44F4E32F-E124-4DA9-B902-DE758400664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66217-4FA4-4B9E-A1A2-9C7FBEBD7A64}" type="pres">
      <dgm:prSet presAssocID="{44F4E32F-E124-4DA9-B902-DE758400664D}" presName="accent_2" presStyleCnt="0"/>
      <dgm:spPr/>
    </dgm:pt>
    <dgm:pt modelId="{C5D81F6D-932C-4B88-8CF2-3B5B3AE247C7}" type="pres">
      <dgm:prSet presAssocID="{44F4E32F-E124-4DA9-B902-DE758400664D}" presName="accentRepeatNode" presStyleLbl="solidFgAcc1" presStyleIdx="1" presStyleCnt="6" custScaleX="148887" custScaleY="107214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B1365B4-F686-46BF-9E63-3AFF41DA4712}" type="pres">
      <dgm:prSet presAssocID="{1860A9BA-C1F5-4268-B539-09F27D65341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D4970-B674-4081-A534-913BC22CC452}" type="pres">
      <dgm:prSet presAssocID="{1860A9BA-C1F5-4268-B539-09F27D653414}" presName="accent_3" presStyleCnt="0"/>
      <dgm:spPr/>
    </dgm:pt>
    <dgm:pt modelId="{7126D5C9-4AF1-4A27-85D6-58FF6CB72143}" type="pres">
      <dgm:prSet presAssocID="{1860A9BA-C1F5-4268-B539-09F27D653414}" presName="accentRepeatNode" presStyleLbl="solidFgAcc1" presStyleIdx="2" presStyleCnt="6" custScaleX="206757" custScaleY="11046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EEE7AF-6DC3-4E80-AC92-A26CB4AB3B94}" type="pres">
      <dgm:prSet presAssocID="{59FC7E0E-49B0-4D7F-82A0-1543271D78A0}" presName="text_4" presStyleLbl="node1" presStyleIdx="3" presStyleCnt="6" custScaleX="101731" custLinFactNeighborX="-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7D118-3D6D-4D48-9ABA-432EEC83A3AD}" type="pres">
      <dgm:prSet presAssocID="{59FC7E0E-49B0-4D7F-82A0-1543271D78A0}" presName="accent_4" presStyleCnt="0"/>
      <dgm:spPr/>
    </dgm:pt>
    <dgm:pt modelId="{0D480A58-BF07-4A8F-A45A-86328ECCF3DC}" type="pres">
      <dgm:prSet presAssocID="{59FC7E0E-49B0-4D7F-82A0-1543271D78A0}" presName="accentRepeatNode" presStyleLbl="solidFgAcc1" presStyleIdx="3" presStyleCnt="6" custScaleX="173213" custScaleY="122020" custLinFactNeighborX="-21615" custLinFactNeighborY="4622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A86EA0D-B4DB-4907-8CD2-640F7D52C0A8}" type="pres">
      <dgm:prSet presAssocID="{BE8730F8-B9C2-4A75-AA97-1AA34C5E47BA}" presName="text_5" presStyleLbl="node1" presStyleIdx="4" presStyleCnt="6" custScaleX="100397" custLinFactNeighborX="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C93A0-CE1B-41C2-A32B-35B08023914B}" type="pres">
      <dgm:prSet presAssocID="{BE8730F8-B9C2-4A75-AA97-1AA34C5E47BA}" presName="accent_5" presStyleCnt="0"/>
      <dgm:spPr/>
    </dgm:pt>
    <dgm:pt modelId="{82AEF084-60AD-4CA8-A6EF-B93AF99A3596}" type="pres">
      <dgm:prSet presAssocID="{BE8730F8-B9C2-4A75-AA97-1AA34C5E47BA}" presName="accentRepeatNode" presStyleLbl="solidFgAcc1" presStyleIdx="4" presStyleCnt="6" custScaleX="143077" custScaleY="103030" custLinFactNeighborX="-5895" custLinFactNeighborY="4622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7F23E0-AEBA-44CD-A939-A665243FBC08}" type="pres">
      <dgm:prSet presAssocID="{F069ECAA-F650-497A-AC07-95772CB00CBD}" presName="text_6" presStyleLbl="node1" presStyleIdx="5" presStyleCnt="6" custScaleX="1008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3B21D-BEB1-457D-A37D-16F50D5BF13E}" type="pres">
      <dgm:prSet presAssocID="{F069ECAA-F650-497A-AC07-95772CB00CBD}" presName="accent_6" presStyleCnt="0"/>
      <dgm:spPr/>
    </dgm:pt>
    <dgm:pt modelId="{84712B50-38F3-4080-BFEA-CF1F6C97DE4C}" type="pres">
      <dgm:prSet presAssocID="{F069ECAA-F650-497A-AC07-95772CB00CBD}" presName="accentRepeatNode" presStyleLbl="solidFgAcc1" presStyleIdx="5" presStyleCnt="6" custScaleX="137894"/>
      <dgm:spPr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93BF0423-DDD1-FE49-9E99-0017B26CAA1B}" type="presOf" srcId="{28CF49A4-F28B-49A4-94E6-CA5BF5499B94}" destId="{609FCF4D-7235-49A0-8A4B-B5C2C3BFB2EC}" srcOrd="0" destOrd="0" presId="urn:microsoft.com/office/officeart/2008/layout/VerticalCurvedList"/>
    <dgm:cxn modelId="{926CD12E-A3C7-47F7-BDA6-A11C4AD7C33A}" srcId="{F51CEB20-238C-42DA-808E-651B99AF4216}" destId="{1860A9BA-C1F5-4268-B539-09F27D653414}" srcOrd="2" destOrd="0" parTransId="{EF8FFD3B-22A8-4430-AD2D-8C890B87C400}" sibTransId="{4FA9B201-8BE0-4B97-865F-0B8B3C791EB5}"/>
    <dgm:cxn modelId="{7AE76100-CACA-654D-AA8D-CCFFF4C3D863}" type="presOf" srcId="{F51CEB20-238C-42DA-808E-651B99AF4216}" destId="{C7BEF260-8541-4C84-B954-A72E1EB7B084}" srcOrd="0" destOrd="0" presId="urn:microsoft.com/office/officeart/2008/layout/VerticalCurvedList"/>
    <dgm:cxn modelId="{FC50047E-8FA1-6E45-9306-0BFE895E41CE}" type="presOf" srcId="{CC1DAA9C-41C7-455D-A508-3B1B25D3746D}" destId="{B4F0D5A1-AF01-41DA-94BE-0E2BB93E19A7}" srcOrd="0" destOrd="0" presId="urn:microsoft.com/office/officeart/2008/layout/VerticalCurvedList"/>
    <dgm:cxn modelId="{56790BF0-35E3-8F49-A8E8-19AA51EC9747}" type="presOf" srcId="{BE8730F8-B9C2-4A75-AA97-1AA34C5E47BA}" destId="{7A86EA0D-B4DB-4907-8CD2-640F7D52C0A8}" srcOrd="0" destOrd="0" presId="urn:microsoft.com/office/officeart/2008/layout/VerticalCurvedList"/>
    <dgm:cxn modelId="{A1E5F612-AAAC-4D80-B2CE-EB88F7B97DC5}" srcId="{F51CEB20-238C-42DA-808E-651B99AF4216}" destId="{F069ECAA-F650-497A-AC07-95772CB00CBD}" srcOrd="5" destOrd="0" parTransId="{14154BD8-0C5B-46F0-9CFA-0F69718C6DDC}" sibTransId="{77284A2E-6867-4B59-AAF5-B18CF2D09A64}"/>
    <dgm:cxn modelId="{1741F988-E537-7B4D-85AD-D692115A23AC}" type="presOf" srcId="{44F4E32F-E124-4DA9-B902-DE758400664D}" destId="{D520497D-0F88-4DC7-AF62-343CD84DCF84}" srcOrd="0" destOrd="0" presId="urn:microsoft.com/office/officeart/2008/layout/VerticalCurvedList"/>
    <dgm:cxn modelId="{7CCD6E79-8A3A-4BCE-AFF9-B7833D3DEFD4}" srcId="{F51CEB20-238C-42DA-808E-651B99AF4216}" destId="{44F4E32F-E124-4DA9-B902-DE758400664D}" srcOrd="1" destOrd="0" parTransId="{E2AAD5F2-BB4B-4BBA-BBB9-1B7A58FA9B4D}" sibTransId="{4A3177C6-90A4-4401-8D40-E45829560378}"/>
    <dgm:cxn modelId="{D3E29323-8A30-6544-A26B-30A2D0DE9047}" type="presOf" srcId="{F069ECAA-F650-497A-AC07-95772CB00CBD}" destId="{0A7F23E0-AEBA-44CD-A939-A665243FBC08}" srcOrd="0" destOrd="0" presId="urn:microsoft.com/office/officeart/2008/layout/VerticalCurvedList"/>
    <dgm:cxn modelId="{A3A874A8-852A-4AA9-A120-586ECD452150}" srcId="{F51CEB20-238C-42DA-808E-651B99AF4216}" destId="{59FC7E0E-49B0-4D7F-82A0-1543271D78A0}" srcOrd="3" destOrd="0" parTransId="{0E0538FE-512A-44DA-A189-45EFD169433A}" sibTransId="{A7C347D0-7490-4AB1-8D13-BB72C8A63584}"/>
    <dgm:cxn modelId="{120849FB-E137-9F45-A65F-D2F777F56B1B}" type="presOf" srcId="{1860A9BA-C1F5-4268-B539-09F27D653414}" destId="{2B1365B4-F686-46BF-9E63-3AFF41DA4712}" srcOrd="0" destOrd="0" presId="urn:microsoft.com/office/officeart/2008/layout/VerticalCurvedList"/>
    <dgm:cxn modelId="{F982BD2A-A674-144B-B417-D3A04E77DF8C}" type="presOf" srcId="{59FC7E0E-49B0-4D7F-82A0-1543271D78A0}" destId="{49EEE7AF-6DC3-4E80-AC92-A26CB4AB3B94}" srcOrd="0" destOrd="0" presId="urn:microsoft.com/office/officeart/2008/layout/VerticalCurvedList"/>
    <dgm:cxn modelId="{CBEC77E4-6DDE-43EF-A373-F0219A123083}" srcId="{F51CEB20-238C-42DA-808E-651B99AF4216}" destId="{BE8730F8-B9C2-4A75-AA97-1AA34C5E47BA}" srcOrd="4" destOrd="0" parTransId="{FC145B09-870E-4EDC-8F77-AE5941B5BCE0}" sibTransId="{1A73CF8B-508A-4938-8C59-280D48EF9FBD}"/>
    <dgm:cxn modelId="{625EBADC-5AD7-4453-86B2-0C69A57FB697}" srcId="{F51CEB20-238C-42DA-808E-651B99AF4216}" destId="{28CF49A4-F28B-49A4-94E6-CA5BF5499B94}" srcOrd="0" destOrd="0" parTransId="{8DD06BB6-A9FE-4A95-ADFA-2F6994EA4B5B}" sibTransId="{CC1DAA9C-41C7-455D-A508-3B1B25D3746D}"/>
    <dgm:cxn modelId="{0962ECEE-2AF6-7240-97EE-9BE602A3D8B6}" type="presParOf" srcId="{C7BEF260-8541-4C84-B954-A72E1EB7B084}" destId="{9E683EA4-85B1-4562-9CB9-B6107CD092D0}" srcOrd="0" destOrd="0" presId="urn:microsoft.com/office/officeart/2008/layout/VerticalCurvedList"/>
    <dgm:cxn modelId="{9C8560EB-D594-7047-908B-5C15C1E488A9}" type="presParOf" srcId="{9E683EA4-85B1-4562-9CB9-B6107CD092D0}" destId="{26A41C93-EFD7-4BDC-8785-0C3325744487}" srcOrd="0" destOrd="0" presId="urn:microsoft.com/office/officeart/2008/layout/VerticalCurvedList"/>
    <dgm:cxn modelId="{3FE1C11C-D805-3049-AA7E-1FE4B7C525C7}" type="presParOf" srcId="{26A41C93-EFD7-4BDC-8785-0C3325744487}" destId="{DDEBA4E6-4666-4F53-98B4-A22F4B08BC3C}" srcOrd="0" destOrd="0" presId="urn:microsoft.com/office/officeart/2008/layout/VerticalCurvedList"/>
    <dgm:cxn modelId="{953DA8CC-E9D0-4642-A609-7E5E76540272}" type="presParOf" srcId="{26A41C93-EFD7-4BDC-8785-0C3325744487}" destId="{B4F0D5A1-AF01-41DA-94BE-0E2BB93E19A7}" srcOrd="1" destOrd="0" presId="urn:microsoft.com/office/officeart/2008/layout/VerticalCurvedList"/>
    <dgm:cxn modelId="{B57115ED-6C0D-E042-9902-13EB99345E3C}" type="presParOf" srcId="{26A41C93-EFD7-4BDC-8785-0C3325744487}" destId="{767084C1-B175-4DE7-9BD5-789CD65F65D2}" srcOrd="2" destOrd="0" presId="urn:microsoft.com/office/officeart/2008/layout/VerticalCurvedList"/>
    <dgm:cxn modelId="{2324C14A-0212-304E-8324-6EE58830A2F4}" type="presParOf" srcId="{26A41C93-EFD7-4BDC-8785-0C3325744487}" destId="{ECD9D74D-3403-426E-9F94-6C7ED7C55B02}" srcOrd="3" destOrd="0" presId="urn:microsoft.com/office/officeart/2008/layout/VerticalCurvedList"/>
    <dgm:cxn modelId="{B648969D-5CB2-F84E-A444-4FDB87C5E34B}" type="presParOf" srcId="{9E683EA4-85B1-4562-9CB9-B6107CD092D0}" destId="{609FCF4D-7235-49A0-8A4B-B5C2C3BFB2EC}" srcOrd="1" destOrd="0" presId="urn:microsoft.com/office/officeart/2008/layout/VerticalCurvedList"/>
    <dgm:cxn modelId="{295A0463-C556-084E-B8F1-621CCD48456C}" type="presParOf" srcId="{9E683EA4-85B1-4562-9CB9-B6107CD092D0}" destId="{A2BD193C-D225-4259-A4E2-25B3FC0F63DE}" srcOrd="2" destOrd="0" presId="urn:microsoft.com/office/officeart/2008/layout/VerticalCurvedList"/>
    <dgm:cxn modelId="{CFFF61FC-A0AF-E54E-9D65-0B8E96FB6F69}" type="presParOf" srcId="{A2BD193C-D225-4259-A4E2-25B3FC0F63DE}" destId="{BDB5F7F6-7F9C-4540-A945-9319A57BAC43}" srcOrd="0" destOrd="0" presId="urn:microsoft.com/office/officeart/2008/layout/VerticalCurvedList"/>
    <dgm:cxn modelId="{4A32FAA4-38A8-284D-B4F1-7B333686D99D}" type="presParOf" srcId="{9E683EA4-85B1-4562-9CB9-B6107CD092D0}" destId="{D520497D-0F88-4DC7-AF62-343CD84DCF84}" srcOrd="3" destOrd="0" presId="urn:microsoft.com/office/officeart/2008/layout/VerticalCurvedList"/>
    <dgm:cxn modelId="{1B20E329-FB9C-4B48-94E5-B87421E199DA}" type="presParOf" srcId="{9E683EA4-85B1-4562-9CB9-B6107CD092D0}" destId="{F9A66217-4FA4-4B9E-A1A2-9C7FBEBD7A64}" srcOrd="4" destOrd="0" presId="urn:microsoft.com/office/officeart/2008/layout/VerticalCurvedList"/>
    <dgm:cxn modelId="{524EC2C9-EEAE-7244-A0FE-C8D113814679}" type="presParOf" srcId="{F9A66217-4FA4-4B9E-A1A2-9C7FBEBD7A64}" destId="{C5D81F6D-932C-4B88-8CF2-3B5B3AE247C7}" srcOrd="0" destOrd="0" presId="urn:microsoft.com/office/officeart/2008/layout/VerticalCurvedList"/>
    <dgm:cxn modelId="{AFD52D58-21EE-BB4C-B4BA-27B9D6966084}" type="presParOf" srcId="{9E683EA4-85B1-4562-9CB9-B6107CD092D0}" destId="{2B1365B4-F686-46BF-9E63-3AFF41DA4712}" srcOrd="5" destOrd="0" presId="urn:microsoft.com/office/officeart/2008/layout/VerticalCurvedList"/>
    <dgm:cxn modelId="{13439108-3B4B-A444-B147-3482637C841A}" type="presParOf" srcId="{9E683EA4-85B1-4562-9CB9-B6107CD092D0}" destId="{DBFD4970-B674-4081-A534-913BC22CC452}" srcOrd="6" destOrd="0" presId="urn:microsoft.com/office/officeart/2008/layout/VerticalCurvedList"/>
    <dgm:cxn modelId="{C8144D94-18A6-8546-89E3-8B91CD939A06}" type="presParOf" srcId="{DBFD4970-B674-4081-A534-913BC22CC452}" destId="{7126D5C9-4AF1-4A27-85D6-58FF6CB72143}" srcOrd="0" destOrd="0" presId="urn:microsoft.com/office/officeart/2008/layout/VerticalCurvedList"/>
    <dgm:cxn modelId="{52A8B7F0-2150-DA42-8309-0788A49512F6}" type="presParOf" srcId="{9E683EA4-85B1-4562-9CB9-B6107CD092D0}" destId="{49EEE7AF-6DC3-4E80-AC92-A26CB4AB3B94}" srcOrd="7" destOrd="0" presId="urn:microsoft.com/office/officeart/2008/layout/VerticalCurvedList"/>
    <dgm:cxn modelId="{CF2979E2-83EA-DB42-9977-1F7B66BA3FA9}" type="presParOf" srcId="{9E683EA4-85B1-4562-9CB9-B6107CD092D0}" destId="{3E47D118-3D6D-4D48-9ABA-432EEC83A3AD}" srcOrd="8" destOrd="0" presId="urn:microsoft.com/office/officeart/2008/layout/VerticalCurvedList"/>
    <dgm:cxn modelId="{C0C192BA-A5E6-1B40-A91E-99973E97BC0A}" type="presParOf" srcId="{3E47D118-3D6D-4D48-9ABA-432EEC83A3AD}" destId="{0D480A58-BF07-4A8F-A45A-86328ECCF3DC}" srcOrd="0" destOrd="0" presId="urn:microsoft.com/office/officeart/2008/layout/VerticalCurvedList"/>
    <dgm:cxn modelId="{CF405896-1CA9-6741-A2E7-7E2C09C058AC}" type="presParOf" srcId="{9E683EA4-85B1-4562-9CB9-B6107CD092D0}" destId="{7A86EA0D-B4DB-4907-8CD2-640F7D52C0A8}" srcOrd="9" destOrd="0" presId="urn:microsoft.com/office/officeart/2008/layout/VerticalCurvedList"/>
    <dgm:cxn modelId="{30BF8F88-E26B-6B4A-9C5F-36C79B344C0F}" type="presParOf" srcId="{9E683EA4-85B1-4562-9CB9-B6107CD092D0}" destId="{47CC93A0-CE1B-41C2-A32B-35B08023914B}" srcOrd="10" destOrd="0" presId="urn:microsoft.com/office/officeart/2008/layout/VerticalCurvedList"/>
    <dgm:cxn modelId="{52FA407D-CADF-3F48-B99E-13BF96CEBE76}" type="presParOf" srcId="{47CC93A0-CE1B-41C2-A32B-35B08023914B}" destId="{82AEF084-60AD-4CA8-A6EF-B93AF99A3596}" srcOrd="0" destOrd="0" presId="urn:microsoft.com/office/officeart/2008/layout/VerticalCurvedList"/>
    <dgm:cxn modelId="{BCDD0F01-E795-FE40-AEFC-957BC768472B}" type="presParOf" srcId="{9E683EA4-85B1-4562-9CB9-B6107CD092D0}" destId="{0A7F23E0-AEBA-44CD-A939-A665243FBC08}" srcOrd="11" destOrd="0" presId="urn:microsoft.com/office/officeart/2008/layout/VerticalCurvedList"/>
    <dgm:cxn modelId="{6B6A6DF7-F3E7-E94F-8C32-84E6AC7DA47E}" type="presParOf" srcId="{9E683EA4-85B1-4562-9CB9-B6107CD092D0}" destId="{6283B21D-BEB1-457D-A37D-16F50D5BF13E}" srcOrd="12" destOrd="0" presId="urn:microsoft.com/office/officeart/2008/layout/VerticalCurvedList"/>
    <dgm:cxn modelId="{2D0548C0-45EB-9741-9A88-A8D55DFBE19D}" type="presParOf" srcId="{6283B21D-BEB1-457D-A37D-16F50D5BF13E}" destId="{84712B50-38F3-4080-BFEA-CF1F6C97DE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0D5A1-AF01-41DA-94BE-0E2BB93E19A7}">
      <dsp:nvSpPr>
        <dsp:cNvPr id="0" name=""/>
        <dsp:cNvSpPr/>
      </dsp:nvSpPr>
      <dsp:spPr>
        <a:xfrm>
          <a:off x="-5832588" y="-899638"/>
          <a:ext cx="6998340" cy="6998340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FCF4D-7235-49A0-8A4B-B5C2C3BFB2EC}">
      <dsp:nvSpPr>
        <dsp:cNvPr id="0" name=""/>
        <dsp:cNvSpPr/>
      </dsp:nvSpPr>
      <dsp:spPr>
        <a:xfrm>
          <a:off x="463094" y="273782"/>
          <a:ext cx="8312534" cy="54735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46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  Project Charter</a:t>
          </a:r>
        </a:p>
      </dsp:txBody>
      <dsp:txXfrm>
        <a:off x="463094" y="273782"/>
        <a:ext cx="8312534" cy="547357"/>
      </dsp:txXfrm>
    </dsp:sp>
    <dsp:sp modelId="{BDB5F7F6-7F9C-4540-A945-9319A57BAC43}">
      <dsp:nvSpPr>
        <dsp:cNvPr id="0" name=""/>
        <dsp:cNvSpPr/>
      </dsp:nvSpPr>
      <dsp:spPr>
        <a:xfrm>
          <a:off x="-39088" y="150291"/>
          <a:ext cx="1004366" cy="794338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0497D-0F88-4DC7-AF62-343CD84DCF84}">
      <dsp:nvSpPr>
        <dsp:cNvPr id="0" name=""/>
        <dsp:cNvSpPr/>
      </dsp:nvSpPr>
      <dsp:spPr>
        <a:xfrm>
          <a:off x="913333" y="1094714"/>
          <a:ext cx="7862295" cy="547357"/>
        </a:xfrm>
        <a:prstGeom prst="rect">
          <a:avLst/>
        </a:prstGeom>
        <a:solidFill>
          <a:schemeClr val="accent1">
            <a:shade val="50000"/>
            <a:hueOff val="120479"/>
            <a:satOff val="-2520"/>
            <a:lumOff val="140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46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  Work Breakdown Structure</a:t>
          </a:r>
        </a:p>
      </dsp:txBody>
      <dsp:txXfrm>
        <a:off x="913333" y="1094714"/>
        <a:ext cx="7862295" cy="547357"/>
      </dsp:txXfrm>
    </dsp:sp>
    <dsp:sp modelId="{C5D81F6D-932C-4B88-8CF2-3B5B3AE247C7}">
      <dsp:nvSpPr>
        <dsp:cNvPr id="0" name=""/>
        <dsp:cNvSpPr/>
      </dsp:nvSpPr>
      <dsp:spPr>
        <a:xfrm>
          <a:off x="403993" y="1001616"/>
          <a:ext cx="1018679" cy="733554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50000"/>
              <a:hueOff val="120479"/>
              <a:satOff val="-2520"/>
              <a:lumOff val="140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65B4-F686-46BF-9E63-3AFF41DA4712}">
      <dsp:nvSpPr>
        <dsp:cNvPr id="0" name=""/>
        <dsp:cNvSpPr/>
      </dsp:nvSpPr>
      <dsp:spPr>
        <a:xfrm>
          <a:off x="1119216" y="1915646"/>
          <a:ext cx="7656412" cy="547357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46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     RACI matrix</a:t>
          </a:r>
        </a:p>
      </dsp:txBody>
      <dsp:txXfrm>
        <a:off x="1119216" y="1915646"/>
        <a:ext cx="7656412" cy="547357"/>
      </dsp:txXfrm>
    </dsp:sp>
    <dsp:sp modelId="{7126D5C9-4AF1-4A27-85D6-58FF6CB72143}">
      <dsp:nvSpPr>
        <dsp:cNvPr id="0" name=""/>
        <dsp:cNvSpPr/>
      </dsp:nvSpPr>
      <dsp:spPr>
        <a:xfrm>
          <a:off x="411903" y="1811433"/>
          <a:ext cx="1414624" cy="755784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EE7AF-6DC3-4E80-AC92-A26CB4AB3B94}">
      <dsp:nvSpPr>
        <dsp:cNvPr id="0" name=""/>
        <dsp:cNvSpPr/>
      </dsp:nvSpPr>
      <dsp:spPr>
        <a:xfrm>
          <a:off x="1012523" y="2736058"/>
          <a:ext cx="7788945" cy="547357"/>
        </a:xfrm>
        <a:prstGeom prst="rect">
          <a:avLst/>
        </a:prstGeom>
        <a:solidFill>
          <a:schemeClr val="accent1">
            <a:shade val="50000"/>
            <a:hueOff val="361436"/>
            <a:satOff val="-7560"/>
            <a:lumOff val="420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46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   Budget Report</a:t>
          </a:r>
        </a:p>
      </dsp:txBody>
      <dsp:txXfrm>
        <a:off x="1012523" y="2736058"/>
        <a:ext cx="7788945" cy="547357"/>
      </dsp:txXfrm>
    </dsp:sp>
    <dsp:sp modelId="{0D480A58-BF07-4A8F-A45A-86328ECCF3DC}">
      <dsp:nvSpPr>
        <dsp:cNvPr id="0" name=""/>
        <dsp:cNvSpPr/>
      </dsp:nvSpPr>
      <dsp:spPr>
        <a:xfrm>
          <a:off x="378768" y="2623932"/>
          <a:ext cx="1185117" cy="834856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50000"/>
              <a:hueOff val="361436"/>
              <a:satOff val="-7560"/>
              <a:lumOff val="420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6EA0D-B4DB-4907-8CD2-640F7D52C0A8}">
      <dsp:nvSpPr>
        <dsp:cNvPr id="0" name=""/>
        <dsp:cNvSpPr/>
      </dsp:nvSpPr>
      <dsp:spPr>
        <a:xfrm>
          <a:off x="909297" y="3556990"/>
          <a:ext cx="7893508" cy="547357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46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  Risk Logs</a:t>
          </a:r>
        </a:p>
      </dsp:txBody>
      <dsp:txXfrm>
        <a:off x="909297" y="3556990"/>
        <a:ext cx="7893508" cy="547357"/>
      </dsp:txXfrm>
    </dsp:sp>
    <dsp:sp modelId="{82AEF084-60AD-4CA8-A6EF-B93AF99A3596}">
      <dsp:nvSpPr>
        <dsp:cNvPr id="0" name=""/>
        <dsp:cNvSpPr/>
      </dsp:nvSpPr>
      <dsp:spPr>
        <a:xfrm>
          <a:off x="383535" y="3509829"/>
          <a:ext cx="978928" cy="704927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F23E0-AEBA-44CD-A939-A665243FBC08}">
      <dsp:nvSpPr>
        <dsp:cNvPr id="0" name=""/>
        <dsp:cNvSpPr/>
      </dsp:nvSpPr>
      <dsp:spPr>
        <a:xfrm>
          <a:off x="427101" y="4377922"/>
          <a:ext cx="8384520" cy="547357"/>
        </a:xfrm>
        <a:prstGeom prst="rect">
          <a:avLst/>
        </a:prstGeom>
        <a:solidFill>
          <a:schemeClr val="accent1">
            <a:shade val="50000"/>
            <a:hueOff val="120479"/>
            <a:satOff val="-2520"/>
            <a:lumOff val="140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46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 Project Status Template</a:t>
          </a:r>
        </a:p>
      </dsp:txBody>
      <dsp:txXfrm>
        <a:off x="427101" y="4377922"/>
        <a:ext cx="8384520" cy="547357"/>
      </dsp:txXfrm>
    </dsp:sp>
    <dsp:sp modelId="{84712B50-38F3-4080-BFEA-CF1F6C97DE4C}">
      <dsp:nvSpPr>
        <dsp:cNvPr id="0" name=""/>
        <dsp:cNvSpPr/>
      </dsp:nvSpPr>
      <dsp:spPr>
        <a:xfrm>
          <a:off x="-8638" y="4309503"/>
          <a:ext cx="943466" cy="684196"/>
        </a:xfrm>
        <a:prstGeom prst="ellipse">
          <a:avLst/>
        </a:prstGeom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50000"/>
              <a:hueOff val="120479"/>
              <a:satOff val="-2520"/>
              <a:lumOff val="140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BE6C-4C0C-8046-BBFD-371AD798216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FCB1-D51F-8E41-88AA-D42180FBB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881AF-03EE-B245-B83B-09957866D581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1C5D3-6B41-E947-9A52-6975C0FB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1D5C4-7808-408C-A960-6EA73A634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7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Vamsi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9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Vinit</a:t>
            </a:r>
            <a:r>
              <a:rPr lang="en-US" dirty="0" smtClean="0"/>
              <a:t> – E</a:t>
            </a:r>
          </a:p>
          <a:p>
            <a:r>
              <a:rPr lang="en-US" dirty="0" err="1" smtClean="0"/>
              <a:t>Swetha</a:t>
            </a:r>
            <a:r>
              <a:rPr lang="en-US" dirty="0" smtClean="0"/>
              <a:t> – E</a:t>
            </a:r>
          </a:p>
          <a:p>
            <a:r>
              <a:rPr lang="en-US" dirty="0" smtClean="0"/>
              <a:t>Ajay – E</a:t>
            </a:r>
          </a:p>
          <a:p>
            <a:r>
              <a:rPr lang="en-US" dirty="0" err="1" smtClean="0"/>
              <a:t>Swetha</a:t>
            </a:r>
            <a:r>
              <a:rPr lang="en-US" dirty="0" smtClean="0"/>
              <a:t> -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1C5D3-6B41-E947-9A52-6975C0FB70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4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Shriket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9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Vinit</a:t>
            </a:r>
            <a:r>
              <a:rPr lang="en-US" dirty="0"/>
              <a:t> - E</a:t>
            </a:r>
          </a:p>
          <a:p>
            <a:r>
              <a:rPr lang="en-US" dirty="0" err="1" smtClean="0"/>
              <a:t>Swetha</a:t>
            </a:r>
            <a:r>
              <a:rPr lang="en-US" dirty="0" smtClean="0"/>
              <a:t> - </a:t>
            </a:r>
            <a:r>
              <a:rPr lang="en-US" dirty="0"/>
              <a:t>E</a:t>
            </a:r>
          </a:p>
          <a:p>
            <a:r>
              <a:rPr lang="en-US" dirty="0" smtClean="0"/>
              <a:t>Ajay - </a:t>
            </a:r>
            <a:r>
              <a:rPr lang="en-US" dirty="0"/>
              <a:t>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Shriket</a:t>
            </a:r>
            <a:r>
              <a:rPr lang="en-US" dirty="0" smtClean="0"/>
              <a:t> –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Vamsi - 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Vinit</a:t>
            </a:r>
            <a:r>
              <a:rPr lang="en-US" dirty="0"/>
              <a:t> – Conservatism</a:t>
            </a:r>
          </a:p>
          <a:p>
            <a:r>
              <a:rPr lang="en-US" dirty="0"/>
              <a:t>Ajay</a:t>
            </a:r>
            <a:r>
              <a:rPr lang="en-US" baseline="0" dirty="0"/>
              <a:t> – Groupthink</a:t>
            </a:r>
          </a:p>
          <a:p>
            <a:r>
              <a:rPr lang="en-US" baseline="0" dirty="0"/>
              <a:t>Vamsi – Illusion of control</a:t>
            </a:r>
          </a:p>
          <a:p>
            <a:r>
              <a:rPr lang="en-US" baseline="0" dirty="0" err="1"/>
              <a:t>Shriket</a:t>
            </a:r>
            <a:r>
              <a:rPr lang="en-US" baseline="0" dirty="0"/>
              <a:t> – Overconfidence</a:t>
            </a:r>
          </a:p>
          <a:p>
            <a:r>
              <a:rPr lang="en-US" baseline="0" dirty="0" err="1"/>
              <a:t>Swetha</a:t>
            </a:r>
            <a:r>
              <a:rPr lang="en-US" baseline="0" dirty="0"/>
              <a:t> – Sunk Cost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7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Shriket</a:t>
            </a:r>
            <a:r>
              <a:rPr lang="en-US" dirty="0"/>
              <a:t> – Business Analysis</a:t>
            </a:r>
          </a:p>
          <a:p>
            <a:r>
              <a:rPr lang="en-US" dirty="0" err="1"/>
              <a:t>Swetha</a:t>
            </a:r>
            <a:r>
              <a:rPr lang="en-US" dirty="0"/>
              <a:t> – Strategic planning </a:t>
            </a:r>
          </a:p>
          <a:p>
            <a:r>
              <a:rPr lang="en-US" dirty="0"/>
              <a:t>Ajay - Project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F6C9-BBB2-41CA-BA8A-274E15D331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59037"/>
            <a:ext cx="4038600" cy="4525433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9037"/>
            <a:ext cx="4038600" cy="452543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60020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9037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56F7-E2D5-EF4D-B3EB-3635D9B80BFE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890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</a:rPr>
              <a:t>FoxMeyer Case: The Failure of ERP Implementation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4628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Final Presentation </a:t>
            </a:r>
            <a:r>
              <a:rPr lang="mr-IN" sz="36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 Introduction to Project Management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3729789"/>
            <a:ext cx="8229600" cy="231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Ajay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Muthukrishnan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Arkojyoti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Hore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Eric Sargent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Parth Shiras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Shriket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Pai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Swetha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Sree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Vamsi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Batchu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Vinit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Gupta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7965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12/02/2016</a:t>
            </a:r>
          </a:p>
        </p:txBody>
      </p:sp>
    </p:spTree>
    <p:extLst>
      <p:ext uri="{BB962C8B-B14F-4D97-AF65-F5344CB8AC3E}">
        <p14:creationId xmlns:p14="http://schemas.microsoft.com/office/powerpoint/2010/main" val="4406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Who are FoxMeyer?</a:t>
            </a:r>
          </a:p>
        </p:txBody>
      </p:sp>
      <p:sp>
        <p:nvSpPr>
          <p:cNvPr id="3" name="Arc 2"/>
          <p:cNvSpPr/>
          <p:nvPr/>
        </p:nvSpPr>
        <p:spPr>
          <a:xfrm rot="8202662">
            <a:off x="1635133" y="-2021643"/>
            <a:ext cx="5609158" cy="6378744"/>
          </a:xfrm>
          <a:prstGeom prst="arc">
            <a:avLst>
              <a:gd name="adj1" fmla="val 15255935"/>
              <a:gd name="adj2" fmla="val 3678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47" y="1723271"/>
            <a:ext cx="1495525" cy="1484109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8497559">
            <a:off x="120379" y="-2808217"/>
            <a:ext cx="9316812" cy="9007651"/>
          </a:xfrm>
          <a:prstGeom prst="arc">
            <a:avLst>
              <a:gd name="adj1" fmla="val 15129994"/>
              <a:gd name="adj2" fmla="val 3678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9533" y="2508637"/>
            <a:ext cx="65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198" y="3797461"/>
            <a:ext cx="1036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Services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899364" y="3211275"/>
            <a:ext cx="1155031" cy="1082842"/>
            <a:chOff x="5899364" y="3211275"/>
            <a:chExt cx="1155031" cy="1082842"/>
          </a:xfrm>
        </p:grpSpPr>
        <p:sp>
          <p:nvSpPr>
            <p:cNvPr id="8" name="Oval 7"/>
            <p:cNvSpPr/>
            <p:nvPr/>
          </p:nvSpPr>
          <p:spPr>
            <a:xfrm>
              <a:off x="5899364" y="3211275"/>
              <a:ext cx="1155031" cy="1082842"/>
            </a:xfrm>
            <a:prstGeom prst="ellipse">
              <a:avLst/>
            </a:prstGeom>
            <a:solidFill>
              <a:srgbClr val="D948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1279" y="3319999"/>
              <a:ext cx="660400" cy="37465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968879" y="3647786"/>
              <a:ext cx="10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500,000 daily shipments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94484" y="3752696"/>
            <a:ext cx="1155031" cy="1082842"/>
            <a:chOff x="3994484" y="3752696"/>
            <a:chExt cx="1155031" cy="1082842"/>
          </a:xfrm>
        </p:grpSpPr>
        <p:sp>
          <p:nvSpPr>
            <p:cNvPr id="7" name="Oval 6"/>
            <p:cNvSpPr/>
            <p:nvPr/>
          </p:nvSpPr>
          <p:spPr>
            <a:xfrm>
              <a:off x="3994484" y="3752696"/>
              <a:ext cx="1155031" cy="1082842"/>
            </a:xfrm>
            <a:prstGeom prst="ellipse">
              <a:avLst/>
            </a:prstGeom>
            <a:solidFill>
              <a:srgbClr val="6CC17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60323" y="4220607"/>
              <a:ext cx="10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$5 billion sales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08457" y="380047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</a:rPr>
                <a:t>$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237873" y="3137765"/>
            <a:ext cx="1155031" cy="1082842"/>
            <a:chOff x="2237873" y="3137765"/>
            <a:chExt cx="1155031" cy="1082842"/>
          </a:xfrm>
        </p:grpSpPr>
        <p:sp>
          <p:nvSpPr>
            <p:cNvPr id="5" name="Oval 4"/>
            <p:cNvSpPr/>
            <p:nvPr/>
          </p:nvSpPr>
          <p:spPr>
            <a:xfrm>
              <a:off x="2237873" y="3137765"/>
              <a:ext cx="1155031" cy="1082842"/>
            </a:xfrm>
            <a:prstGeom prst="ellipse">
              <a:avLst/>
            </a:prstGeom>
            <a:solidFill>
              <a:srgbClr val="3A96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07723" y="3674507"/>
              <a:ext cx="10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</a:t>
              </a:r>
              <a:r>
                <a:rPr lang="en-US" sz="1200" baseline="30000">
                  <a:solidFill>
                    <a:schemeClr val="bg1"/>
                  </a:solidFill>
                </a:rPr>
                <a:t>th</a:t>
              </a:r>
              <a:r>
                <a:rPr lang="en-US" sz="1200">
                  <a:solidFill>
                    <a:schemeClr val="bg1"/>
                  </a:solidFill>
                </a:rPr>
                <a:t> largest distributor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708" y="3249241"/>
              <a:ext cx="600092" cy="47892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16377" y="4770203"/>
            <a:ext cx="1738208" cy="1323621"/>
            <a:chOff x="1016377" y="4770203"/>
            <a:chExt cx="1738208" cy="1323621"/>
          </a:xfrm>
        </p:grpSpPr>
        <p:sp>
          <p:nvSpPr>
            <p:cNvPr id="18" name="Rounded Rectangle 17"/>
            <p:cNvSpPr/>
            <p:nvPr/>
          </p:nvSpPr>
          <p:spPr>
            <a:xfrm>
              <a:off x="1016377" y="4770203"/>
              <a:ext cx="1738208" cy="1323621"/>
            </a:xfrm>
            <a:prstGeom prst="roundRect">
              <a:avLst/>
            </a:prstGeom>
            <a:solidFill>
              <a:srgbClr val="3A96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6377" y="4813876"/>
              <a:ext cx="1723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Distribute full line of Pharmaceutical products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8995" y="5441603"/>
            <a:ext cx="1822681" cy="1323621"/>
            <a:chOff x="985064" y="4770203"/>
            <a:chExt cx="1822681" cy="1323621"/>
          </a:xfrm>
        </p:grpSpPr>
        <p:sp>
          <p:nvSpPr>
            <p:cNvPr id="33" name="Rounded Rectangle 32"/>
            <p:cNvSpPr/>
            <p:nvPr/>
          </p:nvSpPr>
          <p:spPr>
            <a:xfrm>
              <a:off x="1016377" y="4770203"/>
              <a:ext cx="1738208" cy="1323621"/>
            </a:xfrm>
            <a:prstGeom prst="roundRect">
              <a:avLst/>
            </a:prstGeom>
            <a:solidFill>
              <a:srgbClr val="6CC17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5064" y="4792712"/>
              <a:ext cx="18226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Provide Managed care and information based services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73839" y="4622292"/>
            <a:ext cx="1738208" cy="1326513"/>
            <a:chOff x="1016377" y="4767311"/>
            <a:chExt cx="1738208" cy="1326513"/>
          </a:xfrm>
        </p:grpSpPr>
        <p:sp>
          <p:nvSpPr>
            <p:cNvPr id="37" name="Rounded Rectangle 36"/>
            <p:cNvSpPr/>
            <p:nvPr/>
          </p:nvSpPr>
          <p:spPr>
            <a:xfrm>
              <a:off x="1016377" y="4770203"/>
              <a:ext cx="1738208" cy="1323621"/>
            </a:xfrm>
            <a:prstGeom prst="roundRect">
              <a:avLst/>
            </a:prstGeom>
            <a:solidFill>
              <a:srgbClr val="E550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29077" y="4767311"/>
              <a:ext cx="1723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Conduct Business in franchising variety stores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60485" y="5629540"/>
            <a:ext cx="643155" cy="354305"/>
            <a:chOff x="1543551" y="4884469"/>
            <a:chExt cx="643155" cy="354305"/>
          </a:xfrm>
        </p:grpSpPr>
        <p:sp>
          <p:nvSpPr>
            <p:cNvPr id="39" name="Delay 38"/>
            <p:cNvSpPr/>
            <p:nvPr/>
          </p:nvSpPr>
          <p:spPr>
            <a:xfrm rot="20779415">
              <a:off x="1883698" y="4884469"/>
              <a:ext cx="303008" cy="269637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elay 39"/>
            <p:cNvSpPr/>
            <p:nvPr/>
          </p:nvSpPr>
          <p:spPr>
            <a:xfrm rot="10021058">
              <a:off x="1543551" y="4969137"/>
              <a:ext cx="303008" cy="269637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707" y="6277904"/>
            <a:ext cx="503409" cy="4760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126" y="5407122"/>
            <a:ext cx="667633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ERP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9580"/>
            <a:ext cx="4427729" cy="47260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92723" y="4045937"/>
            <a:ext cx="659756" cy="595506"/>
            <a:chOff x="4791921" y="2022731"/>
            <a:chExt cx="659756" cy="595506"/>
          </a:xfrm>
        </p:grpSpPr>
        <p:sp>
          <p:nvSpPr>
            <p:cNvPr id="6" name="Oval 5"/>
            <p:cNvSpPr/>
            <p:nvPr/>
          </p:nvSpPr>
          <p:spPr>
            <a:xfrm>
              <a:off x="4791921" y="2022731"/>
              <a:ext cx="659756" cy="5955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964" y="2071866"/>
              <a:ext cx="3513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9771" y="4190029"/>
            <a:ext cx="7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Why?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26237" y="3750191"/>
            <a:ext cx="2212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Intense market competition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65136" y="4166879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Meet the increased cost pressure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21396" y="4584102"/>
            <a:ext cx="371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Help make complex supply chain decisions</a:t>
            </a:r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5817049" y="4584102"/>
            <a:ext cx="104347" cy="153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1"/>
          </p:cNvCxnSpPr>
          <p:nvPr/>
        </p:nvCxnSpPr>
        <p:spPr>
          <a:xfrm>
            <a:off x="5923149" y="4319811"/>
            <a:ext cx="141987" cy="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797756" y="3904080"/>
            <a:ext cx="128481" cy="105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92723" y="5629513"/>
            <a:ext cx="659756" cy="595506"/>
            <a:chOff x="4791921" y="2022731"/>
            <a:chExt cx="659756" cy="595506"/>
          </a:xfrm>
        </p:grpSpPr>
        <p:sp>
          <p:nvSpPr>
            <p:cNvPr id="23" name="Oval 22"/>
            <p:cNvSpPr/>
            <p:nvPr/>
          </p:nvSpPr>
          <p:spPr>
            <a:xfrm>
              <a:off x="4791921" y="2022731"/>
              <a:ext cx="659756" cy="5955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53964" y="2071866"/>
              <a:ext cx="3513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89771" y="5731398"/>
            <a:ext cx="7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0763" y="5476751"/>
            <a:ext cx="233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Provide real-time information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64819" y="5964820"/>
            <a:ext cx="3284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Automate and integrate </a:t>
            </a:r>
            <a:r>
              <a:rPr lang="en-US" sz="1400"/>
              <a:t>inventory systems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endCxn id="27" idx="1"/>
          </p:cNvCxnSpPr>
          <p:nvPr/>
        </p:nvCxnSpPr>
        <p:spPr>
          <a:xfrm>
            <a:off x="5852479" y="5964820"/>
            <a:ext cx="112340" cy="153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 flipV="1">
            <a:off x="5852479" y="5630640"/>
            <a:ext cx="168284" cy="100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192723" y="2392688"/>
            <a:ext cx="659756" cy="595506"/>
            <a:chOff x="4791921" y="2022731"/>
            <a:chExt cx="659756" cy="595506"/>
          </a:xfrm>
          <a:solidFill>
            <a:schemeClr val="bg1">
              <a:lumMod val="50000"/>
            </a:schemeClr>
          </a:solidFill>
        </p:grpSpPr>
        <p:sp>
          <p:nvSpPr>
            <p:cNvPr id="48" name="Oval 47"/>
            <p:cNvSpPr/>
            <p:nvPr/>
          </p:nvSpPr>
          <p:spPr>
            <a:xfrm>
              <a:off x="4791921" y="2022731"/>
              <a:ext cx="659756" cy="59550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53964" y="2071866"/>
              <a:ext cx="351378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43471" y="2536780"/>
            <a:ext cx="7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What?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5926237" y="2096942"/>
            <a:ext cx="3123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Business Process Management Software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5136" y="2513630"/>
            <a:ext cx="294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Multiple enterprise software modules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21396" y="2930853"/>
            <a:ext cx="371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Central repository for all information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817049" y="2930853"/>
            <a:ext cx="104347" cy="153889"/>
          </a:xfrm>
          <a:prstGeom prst="straightConnector1">
            <a:avLst/>
          </a:prstGeom>
          <a:ln>
            <a:solidFill>
              <a:srgbClr val="6CC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23149" y="2666562"/>
            <a:ext cx="141987" cy="957"/>
          </a:xfrm>
          <a:prstGeom prst="straightConnector1">
            <a:avLst/>
          </a:prstGeom>
          <a:ln>
            <a:solidFill>
              <a:srgbClr val="6CC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49" idx="1"/>
          </p:cNvCxnSpPr>
          <p:nvPr/>
        </p:nvCxnSpPr>
        <p:spPr>
          <a:xfrm flipV="1">
            <a:off x="5797756" y="2250831"/>
            <a:ext cx="128481" cy="105141"/>
          </a:xfrm>
          <a:prstGeom prst="straightConnector1">
            <a:avLst/>
          </a:prstGeom>
          <a:ln>
            <a:solidFill>
              <a:srgbClr val="6CC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8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5" grpId="0"/>
      <p:bldP spid="26" grpId="0"/>
      <p:bldP spid="27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Project Performance Criteria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324" y="2168659"/>
            <a:ext cx="588168" cy="840240"/>
            <a:chOff x="24398" y="0"/>
            <a:chExt cx="784224" cy="1120320"/>
          </a:xfrm>
        </p:grpSpPr>
        <p:sp>
          <p:nvSpPr>
            <p:cNvPr id="7" name="Chevron 6"/>
            <p:cNvSpPr/>
            <p:nvPr/>
          </p:nvSpPr>
          <p:spPr>
            <a:xfrm rot="5400000">
              <a:off x="-143650" y="168048"/>
              <a:ext cx="1120320" cy="784224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hevron 4"/>
            <p:cNvSpPr/>
            <p:nvPr/>
          </p:nvSpPr>
          <p:spPr>
            <a:xfrm>
              <a:off x="24398" y="392112"/>
              <a:ext cx="784224" cy="33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Schedule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0492" y="2168657"/>
            <a:ext cx="6489309" cy="546156"/>
            <a:chOff x="784224" y="0"/>
            <a:chExt cx="8652412" cy="728208"/>
          </a:xfrm>
        </p:grpSpPr>
        <p:sp>
          <p:nvSpPr>
            <p:cNvPr id="10" name="Round Same Side Corner Rectangle 9"/>
            <p:cNvSpPr/>
            <p:nvPr/>
          </p:nvSpPr>
          <p:spPr>
            <a:xfrm rot="5400000">
              <a:off x="4746326" y="-3962102"/>
              <a:ext cx="728208" cy="8652412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 Same Side Corner Rectangle 4"/>
            <p:cNvSpPr/>
            <p:nvPr/>
          </p:nvSpPr>
          <p:spPr>
            <a:xfrm>
              <a:off x="784224" y="35548"/>
              <a:ext cx="8616864" cy="65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8573" rIns="8573" bIns="8573" numCol="1" spcCol="1270" anchor="ctr" anchorCtr="0">
              <a:noAutofit/>
            </a:bodyPr>
            <a:lstStyle/>
            <a:p>
              <a:pPr marL="128588" lvl="1" indent="-128588" defTabSz="6000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350" dirty="0"/>
                <a:t>Delivery of First Phase was scheduled for early 1995 which was later advanced by 3 months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324" y="2836562"/>
            <a:ext cx="588168" cy="840240"/>
            <a:chOff x="0" y="1005642"/>
            <a:chExt cx="784224" cy="1120320"/>
          </a:xfrm>
        </p:grpSpPr>
        <p:sp>
          <p:nvSpPr>
            <p:cNvPr id="16" name="Chevron 15"/>
            <p:cNvSpPr/>
            <p:nvPr/>
          </p:nvSpPr>
          <p:spPr>
            <a:xfrm rot="5400000">
              <a:off x="-168048" y="1173690"/>
              <a:ext cx="1120320" cy="784224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4"/>
            <p:cNvSpPr/>
            <p:nvPr/>
          </p:nvSpPr>
          <p:spPr>
            <a:xfrm>
              <a:off x="0" y="1397754"/>
              <a:ext cx="784224" cy="33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Scope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40492" y="2835320"/>
            <a:ext cx="6489309" cy="546156"/>
            <a:chOff x="784224" y="1005643"/>
            <a:chExt cx="8652412" cy="728208"/>
          </a:xfrm>
        </p:grpSpPr>
        <p:sp>
          <p:nvSpPr>
            <p:cNvPr id="14" name="Round Same Side Corner Rectangle 13"/>
            <p:cNvSpPr/>
            <p:nvPr/>
          </p:nvSpPr>
          <p:spPr>
            <a:xfrm rot="5400000">
              <a:off x="4746326" y="-2956459"/>
              <a:ext cx="728208" cy="8652412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 Same Side Corner Rectangle 6"/>
            <p:cNvSpPr/>
            <p:nvPr/>
          </p:nvSpPr>
          <p:spPr>
            <a:xfrm>
              <a:off x="784224" y="1041191"/>
              <a:ext cx="8616864" cy="65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8573" rIns="8573" bIns="8573" numCol="1" spcCol="1270" anchor="ctr" anchorCtr="0">
              <a:noAutofit/>
            </a:bodyPr>
            <a:lstStyle/>
            <a:p>
              <a:pPr marL="128588" lvl="1" indent="-128588" defTabSz="6000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350" dirty="0"/>
                <a:t>Initial plan scope was to implement R/3 software at 6 new warehouses which was later amended to include 17 old warehouses as well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2324" y="3492378"/>
            <a:ext cx="588168" cy="840240"/>
            <a:chOff x="0" y="2009175"/>
            <a:chExt cx="784224" cy="1120320"/>
          </a:xfrm>
        </p:grpSpPr>
        <p:sp>
          <p:nvSpPr>
            <p:cNvPr id="22" name="Chevron 21"/>
            <p:cNvSpPr/>
            <p:nvPr/>
          </p:nvSpPr>
          <p:spPr>
            <a:xfrm rot="5400000">
              <a:off x="-168048" y="2177223"/>
              <a:ext cx="1120320" cy="784224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Chevron 4"/>
            <p:cNvSpPr/>
            <p:nvPr/>
          </p:nvSpPr>
          <p:spPr>
            <a:xfrm>
              <a:off x="0" y="2401287"/>
              <a:ext cx="784224" cy="33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Cost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40492" y="3476564"/>
            <a:ext cx="6489309" cy="546156"/>
            <a:chOff x="784224" y="2009176"/>
            <a:chExt cx="8652412" cy="728208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4746326" y="-1952926"/>
              <a:ext cx="728208" cy="8652412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ound Same Side Corner Rectangle 6"/>
            <p:cNvSpPr/>
            <p:nvPr/>
          </p:nvSpPr>
          <p:spPr>
            <a:xfrm>
              <a:off x="784224" y="2044724"/>
              <a:ext cx="8616864" cy="65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8573" rIns="8573" bIns="8573" numCol="1" spcCol="1270" anchor="ctr" anchorCtr="0">
              <a:noAutofit/>
            </a:bodyPr>
            <a:lstStyle/>
            <a:p>
              <a:pPr marL="128588" lvl="1" indent="-128588" defTabSz="6000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350" dirty="0"/>
                <a:t>Estimated cost is $65 million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2324" y="4157866"/>
            <a:ext cx="588168" cy="840240"/>
            <a:chOff x="0" y="3012708"/>
            <a:chExt cx="784224" cy="1120320"/>
          </a:xfrm>
        </p:grpSpPr>
        <p:sp>
          <p:nvSpPr>
            <p:cNvPr id="28" name="Chevron 27"/>
            <p:cNvSpPr/>
            <p:nvPr/>
          </p:nvSpPr>
          <p:spPr>
            <a:xfrm rot="5400000">
              <a:off x="-168048" y="3180756"/>
              <a:ext cx="1120320" cy="784224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4"/>
            <p:cNvSpPr/>
            <p:nvPr/>
          </p:nvSpPr>
          <p:spPr>
            <a:xfrm>
              <a:off x="0" y="3404820"/>
              <a:ext cx="784224" cy="33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Quality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40492" y="4153840"/>
            <a:ext cx="6489309" cy="546156"/>
            <a:chOff x="784224" y="3012709"/>
            <a:chExt cx="8652412" cy="728208"/>
          </a:xfrm>
        </p:grpSpPr>
        <p:sp>
          <p:nvSpPr>
            <p:cNvPr id="26" name="Round Same Side Corner Rectangle 25"/>
            <p:cNvSpPr/>
            <p:nvPr/>
          </p:nvSpPr>
          <p:spPr>
            <a:xfrm rot="5400000">
              <a:off x="4746326" y="-949393"/>
              <a:ext cx="728208" cy="8652412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ound Same Side Corner Rectangle 6"/>
            <p:cNvSpPr/>
            <p:nvPr/>
          </p:nvSpPr>
          <p:spPr>
            <a:xfrm>
              <a:off x="784224" y="3048257"/>
              <a:ext cx="8616864" cy="65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8573" rIns="8573" bIns="8573" numCol="1" spcCol="1270" anchor="ctr" anchorCtr="0">
              <a:noAutofit/>
            </a:bodyPr>
            <a:lstStyle/>
            <a:p>
              <a:pPr marL="128588" lvl="1" indent="-128588" defTabSz="6000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350" dirty="0"/>
                <a:t>Seamlessly handle all the invoices of the warehouse which is about 420000 transactions per day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52324" y="4823354"/>
            <a:ext cx="588168" cy="840240"/>
            <a:chOff x="0" y="4016241"/>
            <a:chExt cx="784224" cy="1120320"/>
          </a:xfrm>
        </p:grpSpPr>
        <p:sp>
          <p:nvSpPr>
            <p:cNvPr id="34" name="Chevron 33"/>
            <p:cNvSpPr/>
            <p:nvPr/>
          </p:nvSpPr>
          <p:spPr>
            <a:xfrm rot="5400000">
              <a:off x="-168048" y="4184289"/>
              <a:ext cx="1120320" cy="784224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Chevron 4"/>
            <p:cNvSpPr/>
            <p:nvPr/>
          </p:nvSpPr>
          <p:spPr>
            <a:xfrm>
              <a:off x="0" y="4408353"/>
              <a:ext cx="784224" cy="33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Risk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0492" y="4799109"/>
            <a:ext cx="6489309" cy="546156"/>
            <a:chOff x="784224" y="4016241"/>
            <a:chExt cx="8652412" cy="728208"/>
          </a:xfrm>
        </p:grpSpPr>
        <p:sp>
          <p:nvSpPr>
            <p:cNvPr id="32" name="Round Same Side Corner Rectangle 31"/>
            <p:cNvSpPr/>
            <p:nvPr/>
          </p:nvSpPr>
          <p:spPr>
            <a:xfrm rot="5400000">
              <a:off x="4746326" y="54139"/>
              <a:ext cx="728208" cy="8652412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 Same Side Corner Rectangle 6"/>
            <p:cNvSpPr/>
            <p:nvPr/>
          </p:nvSpPr>
          <p:spPr>
            <a:xfrm>
              <a:off x="784224" y="4051789"/>
              <a:ext cx="8616864" cy="65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8573" rIns="8573" bIns="8573" numCol="1" spcCol="1270" anchor="ctr" anchorCtr="0">
              <a:noAutofit/>
            </a:bodyPr>
            <a:lstStyle/>
            <a:p>
              <a:pPr marL="128588" lvl="1" indent="-128588" defTabSz="6000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350" dirty="0"/>
                <a:t>Sure-shot success with negligible probability of any risk</a:t>
              </a:r>
              <a:endParaRPr lang="en-US" sz="2175" dirty="0"/>
            </a:p>
          </p:txBody>
        </p:sp>
      </p:grpSp>
    </p:spTree>
    <p:extLst>
      <p:ext uri="{BB962C8B-B14F-4D97-AF65-F5344CB8AC3E}">
        <p14:creationId xmlns:p14="http://schemas.microsoft.com/office/powerpoint/2010/main" val="125855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Factors Responsible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183"/>
            <a:ext cx="8157681" cy="6301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Failure of FoxMeyer Project can be viewed from two perspectives: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									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7119"/>
            <a:ext cx="3765176" cy="2182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59" y="3427119"/>
            <a:ext cx="3548192" cy="2182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3724" y="3014824"/>
            <a:ext cx="208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9543" y="2944191"/>
            <a:ext cx="219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388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Factors Responsible – Planning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91776" y="2369101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/>
          <p:cNvGrpSpPr/>
          <p:nvPr/>
        </p:nvGrpSpPr>
        <p:grpSpPr>
          <a:xfrm>
            <a:off x="1170887" y="1991480"/>
            <a:ext cx="7409937" cy="823387"/>
            <a:chOff x="505482" y="151656"/>
            <a:chExt cx="9879916" cy="1097849"/>
          </a:xfrm>
        </p:grpSpPr>
        <p:sp>
          <p:nvSpPr>
            <p:cNvPr id="7" name="Rounded Rectangle 6"/>
            <p:cNvSpPr/>
            <p:nvPr/>
          </p:nvSpPr>
          <p:spPr>
            <a:xfrm>
              <a:off x="505482" y="151656"/>
              <a:ext cx="9879916" cy="109784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5"/>
            <p:cNvSpPr/>
            <p:nvPr/>
          </p:nvSpPr>
          <p:spPr>
            <a:xfrm>
              <a:off x="559075" y="205249"/>
              <a:ext cx="9772730" cy="990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Failure to Perform thorough Business Analysis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96" y="1973018"/>
            <a:ext cx="1344204" cy="8957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1776" y="3729182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/>
          <p:cNvGrpSpPr/>
          <p:nvPr/>
        </p:nvGrpSpPr>
        <p:grpSpPr>
          <a:xfrm>
            <a:off x="1162592" y="3182832"/>
            <a:ext cx="7416323" cy="911660"/>
            <a:chOff x="494422" y="1664951"/>
            <a:chExt cx="9888431" cy="1215547"/>
          </a:xfrm>
        </p:grpSpPr>
        <p:sp>
          <p:nvSpPr>
            <p:cNvPr id="12" name="Rounded Rectangle 11"/>
            <p:cNvSpPr/>
            <p:nvPr/>
          </p:nvSpPr>
          <p:spPr>
            <a:xfrm>
              <a:off x="494422" y="1664951"/>
              <a:ext cx="9888431" cy="1215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/>
            <p:cNvSpPr/>
            <p:nvPr/>
          </p:nvSpPr>
          <p:spPr>
            <a:xfrm>
              <a:off x="553760" y="1724289"/>
              <a:ext cx="9769755" cy="10968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Poor Selection of Software – SAP R/3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815" y="3133712"/>
            <a:ext cx="1344204" cy="11909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1776" y="4871002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/>
          <p:cNvGrpSpPr/>
          <p:nvPr/>
        </p:nvGrpSpPr>
        <p:grpSpPr>
          <a:xfrm>
            <a:off x="1170887" y="4493381"/>
            <a:ext cx="7409937" cy="823387"/>
            <a:chOff x="505482" y="151656"/>
            <a:chExt cx="9879916" cy="1097849"/>
          </a:xfrm>
        </p:grpSpPr>
        <p:sp>
          <p:nvSpPr>
            <p:cNvPr id="17" name="Rounded Rectangle 16"/>
            <p:cNvSpPr/>
            <p:nvPr/>
          </p:nvSpPr>
          <p:spPr>
            <a:xfrm>
              <a:off x="505482" y="151656"/>
              <a:ext cx="9879916" cy="109784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5"/>
            <p:cNvSpPr/>
            <p:nvPr/>
          </p:nvSpPr>
          <p:spPr>
            <a:xfrm>
              <a:off x="559075" y="205249"/>
              <a:ext cx="9772730" cy="990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No consideration of other consultant’s advice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195" y="4353849"/>
            <a:ext cx="1314824" cy="11618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1776" y="6173236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1162592" y="5626886"/>
            <a:ext cx="7416323" cy="911660"/>
            <a:chOff x="494422" y="1664951"/>
            <a:chExt cx="9888431" cy="1215547"/>
          </a:xfrm>
        </p:grpSpPr>
        <p:sp>
          <p:nvSpPr>
            <p:cNvPr id="22" name="Rounded Rectangle 21"/>
            <p:cNvSpPr/>
            <p:nvPr/>
          </p:nvSpPr>
          <p:spPr>
            <a:xfrm>
              <a:off x="494422" y="1664951"/>
              <a:ext cx="9888431" cy="1215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5"/>
            <p:cNvSpPr/>
            <p:nvPr/>
          </p:nvSpPr>
          <p:spPr>
            <a:xfrm>
              <a:off x="553760" y="1724289"/>
              <a:ext cx="9769755" cy="10968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Lack of contingency planning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1" y="5626622"/>
            <a:ext cx="1779998" cy="11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Factors Responsible – Planning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7476" y="5255376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/>
          <p:cNvGrpSpPr/>
          <p:nvPr/>
        </p:nvGrpSpPr>
        <p:grpSpPr>
          <a:xfrm>
            <a:off x="1048292" y="4663048"/>
            <a:ext cx="7416323" cy="957638"/>
            <a:chOff x="494422" y="3403218"/>
            <a:chExt cx="9888431" cy="1276850"/>
          </a:xfrm>
        </p:grpSpPr>
        <p:sp>
          <p:nvSpPr>
            <p:cNvPr id="19" name="Rounded Rectangle 18"/>
            <p:cNvSpPr/>
            <p:nvPr/>
          </p:nvSpPr>
          <p:spPr>
            <a:xfrm>
              <a:off x="494422" y="3403218"/>
              <a:ext cx="9888431" cy="12768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5"/>
            <p:cNvSpPr/>
            <p:nvPr/>
          </p:nvSpPr>
          <p:spPr>
            <a:xfrm>
              <a:off x="556753" y="3465549"/>
              <a:ext cx="9763769" cy="1152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No end user involvement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8" y="4618563"/>
            <a:ext cx="2156690" cy="12359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86919" y="3013457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2" name="Group 21"/>
          <p:cNvGrpSpPr/>
          <p:nvPr/>
        </p:nvGrpSpPr>
        <p:grpSpPr>
          <a:xfrm>
            <a:off x="1157735" y="2421128"/>
            <a:ext cx="7416323" cy="957638"/>
            <a:chOff x="494422" y="3403218"/>
            <a:chExt cx="9888431" cy="1276850"/>
          </a:xfrm>
        </p:grpSpPr>
        <p:sp>
          <p:nvSpPr>
            <p:cNvPr id="23" name="Rounded Rectangle 22"/>
            <p:cNvSpPr/>
            <p:nvPr/>
          </p:nvSpPr>
          <p:spPr>
            <a:xfrm>
              <a:off x="494422" y="3403218"/>
              <a:ext cx="9888431" cy="12768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5"/>
            <p:cNvSpPr/>
            <p:nvPr/>
          </p:nvSpPr>
          <p:spPr>
            <a:xfrm>
              <a:off x="556753" y="3465549"/>
              <a:ext cx="9763769" cy="1152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Communication gap 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58" y="2368515"/>
            <a:ext cx="1219200" cy="10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57" y="360909"/>
            <a:ext cx="8973127" cy="85725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Factors</a:t>
            </a:r>
            <a:r>
              <a:rPr lang="en-US" sz="2400" dirty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Responsible</a:t>
            </a:r>
            <a:r>
              <a:rPr lang="en-US" sz="2400" dirty="0">
                <a:latin typeface="+mn-lt"/>
              </a:rPr>
              <a:t> – </a:t>
            </a:r>
            <a:r>
              <a:rPr lang="en-US" sz="3600" dirty="0">
                <a:latin typeface="+mn-lt"/>
              </a:rPr>
              <a:t>Implementation</a:t>
            </a:r>
            <a:endParaRPr lang="en-US" sz="40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4626" y="2540150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/>
          <p:cNvGrpSpPr/>
          <p:nvPr/>
        </p:nvGrpSpPr>
        <p:grpSpPr>
          <a:xfrm>
            <a:off x="1113737" y="2162529"/>
            <a:ext cx="7409937" cy="823387"/>
            <a:chOff x="505482" y="151656"/>
            <a:chExt cx="9879916" cy="1097849"/>
          </a:xfrm>
        </p:grpSpPr>
        <p:sp>
          <p:nvSpPr>
            <p:cNvPr id="7" name="Rounded Rectangle 6"/>
            <p:cNvSpPr/>
            <p:nvPr/>
          </p:nvSpPr>
          <p:spPr>
            <a:xfrm>
              <a:off x="505482" y="151656"/>
              <a:ext cx="9879916" cy="109784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5"/>
            <p:cNvSpPr/>
            <p:nvPr/>
          </p:nvSpPr>
          <p:spPr>
            <a:xfrm>
              <a:off x="559075" y="205249"/>
              <a:ext cx="9772730" cy="990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No restructuring of the business process was done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734626" y="5114532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1105442" y="4522204"/>
            <a:ext cx="7416323" cy="957638"/>
            <a:chOff x="494422" y="3403218"/>
            <a:chExt cx="9888431" cy="1276850"/>
          </a:xfrm>
        </p:grpSpPr>
        <p:sp>
          <p:nvSpPr>
            <p:cNvPr id="15" name="Rounded Rectangle 14"/>
            <p:cNvSpPr/>
            <p:nvPr/>
          </p:nvSpPr>
          <p:spPr>
            <a:xfrm>
              <a:off x="494422" y="3403218"/>
              <a:ext cx="9888431" cy="12768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5"/>
            <p:cNvSpPr/>
            <p:nvPr/>
          </p:nvSpPr>
          <p:spPr>
            <a:xfrm>
              <a:off x="556753" y="3465549"/>
              <a:ext cx="9763769" cy="1152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Over-ambitious project scope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76" y="2126244"/>
            <a:ext cx="1070410" cy="1070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12" y="4411981"/>
            <a:ext cx="1468376" cy="142093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35281" y="3771318"/>
            <a:ext cx="7789049" cy="6048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1106097" y="3241523"/>
            <a:ext cx="7416323" cy="884034"/>
            <a:chOff x="494422" y="1798824"/>
            <a:chExt cx="9888431" cy="1178712"/>
          </a:xfrm>
        </p:grpSpPr>
        <p:sp>
          <p:nvSpPr>
            <p:cNvPr id="20" name="Rounded Rectangle 19"/>
            <p:cNvSpPr/>
            <p:nvPr/>
          </p:nvSpPr>
          <p:spPr>
            <a:xfrm>
              <a:off x="494422" y="1798824"/>
              <a:ext cx="9888431" cy="117871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5"/>
            <p:cNvSpPr/>
            <p:nvPr/>
          </p:nvSpPr>
          <p:spPr>
            <a:xfrm>
              <a:off x="551962" y="1856364"/>
              <a:ext cx="9773351" cy="1063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Poor Management support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01" y="3236490"/>
            <a:ext cx="1687731" cy="11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Factors Responsible – Implementation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0346" y="4156789"/>
            <a:ext cx="7789049" cy="6048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1151162" y="3582410"/>
            <a:ext cx="7416323" cy="928619"/>
            <a:chOff x="494422" y="3484417"/>
            <a:chExt cx="9888431" cy="1238158"/>
          </a:xfrm>
        </p:grpSpPr>
        <p:sp>
          <p:nvSpPr>
            <p:cNvPr id="15" name="Rounded Rectangle 14"/>
            <p:cNvSpPr/>
            <p:nvPr/>
          </p:nvSpPr>
          <p:spPr>
            <a:xfrm>
              <a:off x="494422" y="3484417"/>
              <a:ext cx="9888431" cy="123815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5"/>
            <p:cNvSpPr/>
            <p:nvPr/>
          </p:nvSpPr>
          <p:spPr>
            <a:xfrm>
              <a:off x="554864" y="3544859"/>
              <a:ext cx="9767547" cy="11172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Lack of end-user cooperation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66" y="3449138"/>
            <a:ext cx="1687731" cy="126579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78436" y="2632231"/>
            <a:ext cx="7789049" cy="6237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1149252" y="2085881"/>
            <a:ext cx="7416323" cy="911660"/>
            <a:chOff x="494422" y="1664951"/>
            <a:chExt cx="9888431" cy="1215547"/>
          </a:xfrm>
        </p:grpSpPr>
        <p:sp>
          <p:nvSpPr>
            <p:cNvPr id="20" name="Rounded Rectangle 19"/>
            <p:cNvSpPr/>
            <p:nvPr/>
          </p:nvSpPr>
          <p:spPr>
            <a:xfrm>
              <a:off x="494422" y="1664951"/>
              <a:ext cx="9888431" cy="1215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5"/>
            <p:cNvSpPr/>
            <p:nvPr/>
          </p:nvSpPr>
          <p:spPr>
            <a:xfrm>
              <a:off x="553760" y="1724289"/>
              <a:ext cx="9769755" cy="10968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75" dirty="0"/>
                <a:t>Insufficient testing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56" y="1982166"/>
            <a:ext cx="1752809" cy="131160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5424" y="5501973"/>
            <a:ext cx="7789049" cy="6048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/>
          <p:cNvGrpSpPr/>
          <p:nvPr/>
        </p:nvGrpSpPr>
        <p:grpSpPr>
          <a:xfrm>
            <a:off x="1224535" y="4974510"/>
            <a:ext cx="7409937" cy="959721"/>
            <a:chOff x="505482" y="116340"/>
            <a:chExt cx="9879916" cy="1279628"/>
          </a:xfrm>
        </p:grpSpPr>
        <p:sp>
          <p:nvSpPr>
            <p:cNvPr id="25" name="Rounded Rectangle 24"/>
            <p:cNvSpPr/>
            <p:nvPr/>
          </p:nvSpPr>
          <p:spPr>
            <a:xfrm>
              <a:off x="505482" y="116340"/>
              <a:ext cx="9879916" cy="127962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5"/>
            <p:cNvSpPr/>
            <p:nvPr/>
          </p:nvSpPr>
          <p:spPr>
            <a:xfrm>
              <a:off x="567948" y="178806"/>
              <a:ext cx="9754984" cy="11546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085" tIns="0" rIns="206085" bIns="0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Dominance of IT specialists’ personal interest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44" y="4890725"/>
            <a:ext cx="1687731" cy="12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Key Points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4481" y="2905831"/>
            <a:ext cx="7790688" cy="603504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3" name="Group 32"/>
          <p:cNvGrpSpPr/>
          <p:nvPr/>
        </p:nvGrpSpPr>
        <p:grpSpPr>
          <a:xfrm>
            <a:off x="915367" y="2259454"/>
            <a:ext cx="7566425" cy="960120"/>
            <a:chOff x="238747" y="125486"/>
            <a:chExt cx="10093058" cy="1097849"/>
          </a:xfrm>
        </p:grpSpPr>
        <p:sp>
          <p:nvSpPr>
            <p:cNvPr id="34" name="Rounded Rectangle 6"/>
            <p:cNvSpPr/>
            <p:nvPr/>
          </p:nvSpPr>
          <p:spPr>
            <a:xfrm>
              <a:off x="238747" y="125486"/>
              <a:ext cx="9879916" cy="109784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5"/>
            <p:cNvSpPr/>
            <p:nvPr/>
          </p:nvSpPr>
          <p:spPr>
            <a:xfrm>
              <a:off x="559075" y="205249"/>
              <a:ext cx="9772730" cy="990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4564" tIns="0" rIns="154564" bIns="0" numCol="1" spcCol="1270" anchor="ctr" anchorCtr="0">
              <a:noAutofit/>
            </a:bodyPr>
            <a:lstStyle/>
            <a:p>
              <a:pPr defTabSz="8251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56" dirty="0"/>
                <a:t>Planning &amp; Implementation Failures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518513" y="4428196"/>
            <a:ext cx="7790688" cy="603504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7" name="Group 36"/>
          <p:cNvGrpSpPr/>
          <p:nvPr/>
        </p:nvGrpSpPr>
        <p:grpSpPr>
          <a:xfrm>
            <a:off x="915367" y="3748878"/>
            <a:ext cx="7406640" cy="960120"/>
            <a:chOff x="494422" y="1664951"/>
            <a:chExt cx="9888431" cy="1215547"/>
          </a:xfrm>
        </p:grpSpPr>
        <p:sp>
          <p:nvSpPr>
            <p:cNvPr id="38" name="Rounded Rectangle 14"/>
            <p:cNvSpPr/>
            <p:nvPr/>
          </p:nvSpPr>
          <p:spPr>
            <a:xfrm>
              <a:off x="494422" y="1664951"/>
              <a:ext cx="9888431" cy="1215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5"/>
            <p:cNvSpPr/>
            <p:nvPr/>
          </p:nvSpPr>
          <p:spPr>
            <a:xfrm>
              <a:off x="553760" y="1724289"/>
              <a:ext cx="9769755" cy="10968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4564" tIns="0" rIns="154564" bIns="0" numCol="1" spcCol="1270" anchor="ctr" anchorCtr="0">
              <a:noAutofit/>
            </a:bodyPr>
            <a:lstStyle/>
            <a:p>
              <a:pPr defTabSz="8251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56" dirty="0"/>
                <a:t>Presence of Systematic Biases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62432" y="5932959"/>
            <a:ext cx="7790688" cy="603504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1" name="Group 40"/>
          <p:cNvGrpSpPr/>
          <p:nvPr/>
        </p:nvGrpSpPr>
        <p:grpSpPr>
          <a:xfrm>
            <a:off x="959812" y="5308336"/>
            <a:ext cx="7406640" cy="960120"/>
            <a:chOff x="494422" y="3403218"/>
            <a:chExt cx="9888431" cy="1276850"/>
          </a:xfrm>
        </p:grpSpPr>
        <p:sp>
          <p:nvSpPr>
            <p:cNvPr id="42" name="Rounded Rectangle 18"/>
            <p:cNvSpPr/>
            <p:nvPr/>
          </p:nvSpPr>
          <p:spPr>
            <a:xfrm>
              <a:off x="494422" y="3403218"/>
              <a:ext cx="9888431" cy="12768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5"/>
            <p:cNvSpPr/>
            <p:nvPr/>
          </p:nvSpPr>
          <p:spPr>
            <a:xfrm>
              <a:off x="556753" y="3465549"/>
              <a:ext cx="9763769" cy="1152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4564" tIns="0" rIns="154564" bIns="0" numCol="1" spcCol="1270" anchor="ctr" anchorCtr="0">
              <a:noAutofit/>
            </a:bodyPr>
            <a:lstStyle/>
            <a:p>
              <a:pPr defTabSz="8251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56" dirty="0"/>
                <a:t>Disregard for Enterprise Triple Constraints</a:t>
              </a:r>
            </a:p>
          </p:txBody>
        </p:sp>
      </p:grpSp>
      <p:pic>
        <p:nvPicPr>
          <p:cNvPr id="2050" name="Picture 2" descr="Image result for planning failure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71" y="2269433"/>
            <a:ext cx="793030" cy="9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ases stock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22" y="3766883"/>
            <a:ext cx="1522282" cy="9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ead vs heart stock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22" y="5315704"/>
            <a:ext cx="1387330" cy="9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Project Failure – Systematic Biases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2667" y="2769521"/>
            <a:ext cx="2491307" cy="1494785"/>
            <a:chOff x="0" y="550200"/>
            <a:chExt cx="3321743" cy="1993046"/>
          </a:xfrm>
        </p:grpSpPr>
        <p:sp>
          <p:nvSpPr>
            <p:cNvPr id="8" name="Rectangle 7"/>
            <p:cNvSpPr/>
            <p:nvPr/>
          </p:nvSpPr>
          <p:spPr>
            <a:xfrm>
              <a:off x="0" y="550200"/>
              <a:ext cx="3321743" cy="199304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0" y="550200"/>
              <a:ext cx="3321743" cy="1993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5728" tIns="105728" rIns="105728" bIns="105728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75" dirty="0"/>
                <a:t>Conservatism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26347" y="1825055"/>
            <a:ext cx="2491307" cy="1494785"/>
            <a:chOff x="3653917" y="550200"/>
            <a:chExt cx="3321743" cy="1993046"/>
          </a:xfrm>
        </p:grpSpPr>
        <p:sp>
          <p:nvSpPr>
            <p:cNvPr id="11" name="Rectangle 10"/>
            <p:cNvSpPr/>
            <p:nvPr/>
          </p:nvSpPr>
          <p:spPr>
            <a:xfrm>
              <a:off x="3653917" y="550200"/>
              <a:ext cx="3321743" cy="199304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3653917" y="550200"/>
              <a:ext cx="3321743" cy="1993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5728" tIns="105728" rIns="105728" bIns="105728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75" dirty="0"/>
                <a:t>Groupthink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30027" y="2777717"/>
            <a:ext cx="2491307" cy="1494785"/>
            <a:chOff x="7307835" y="550200"/>
            <a:chExt cx="3321743" cy="1993046"/>
          </a:xfrm>
        </p:grpSpPr>
        <p:sp>
          <p:nvSpPr>
            <p:cNvPr id="14" name="Rectangle 13"/>
            <p:cNvSpPr/>
            <p:nvPr/>
          </p:nvSpPr>
          <p:spPr>
            <a:xfrm>
              <a:off x="7307835" y="550200"/>
              <a:ext cx="3321743" cy="199304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307835" y="550200"/>
              <a:ext cx="3321743" cy="1993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5728" tIns="105728" rIns="105728" bIns="105728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75" dirty="0"/>
                <a:t>Illusion of control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01074" y="4671194"/>
            <a:ext cx="2491307" cy="1494785"/>
            <a:chOff x="1826958" y="2875420"/>
            <a:chExt cx="3321743" cy="1993046"/>
          </a:xfrm>
        </p:grpSpPr>
        <p:sp>
          <p:nvSpPr>
            <p:cNvPr id="17" name="Rectangle 16"/>
            <p:cNvSpPr/>
            <p:nvPr/>
          </p:nvSpPr>
          <p:spPr>
            <a:xfrm>
              <a:off x="1826958" y="2875420"/>
              <a:ext cx="3321743" cy="199304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1826958" y="2875420"/>
              <a:ext cx="3321743" cy="1993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5728" tIns="105728" rIns="105728" bIns="105728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75" dirty="0"/>
                <a:t>Overconfidence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21147" y="4671194"/>
            <a:ext cx="2491307" cy="1494785"/>
            <a:chOff x="5480876" y="2875420"/>
            <a:chExt cx="3321743" cy="1993046"/>
          </a:xfrm>
        </p:grpSpPr>
        <p:sp>
          <p:nvSpPr>
            <p:cNvPr id="20" name="Rectangle 19"/>
            <p:cNvSpPr/>
            <p:nvPr/>
          </p:nvSpPr>
          <p:spPr>
            <a:xfrm>
              <a:off x="5480876" y="2875420"/>
              <a:ext cx="3321743" cy="199304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5480876" y="2875420"/>
              <a:ext cx="3321743" cy="1993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5728" tIns="105728" rIns="105728" bIns="105728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75" dirty="0"/>
                <a:t>Sunk Cost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74" y="3311644"/>
            <a:ext cx="2768708" cy="15589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0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/>
          <p:cNvSpPr/>
          <p:nvPr/>
        </p:nvSpPr>
        <p:spPr>
          <a:xfrm>
            <a:off x="753728" y="1997122"/>
            <a:ext cx="1452282" cy="60963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+mj-lt"/>
              </a:rPr>
              <a:t>01</a:t>
            </a:r>
          </a:p>
        </p:txBody>
      </p:sp>
      <p:sp>
        <p:nvSpPr>
          <p:cNvPr id="40" name="Flowchart: Data 39"/>
          <p:cNvSpPr/>
          <p:nvPr/>
        </p:nvSpPr>
        <p:spPr>
          <a:xfrm>
            <a:off x="1013018" y="1942703"/>
            <a:ext cx="6060135" cy="768856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Analyses &amp; Planning 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1080939" y="2889107"/>
            <a:ext cx="1452282" cy="60963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+mj-lt"/>
              </a:rPr>
              <a:t>02</a:t>
            </a:r>
          </a:p>
        </p:txBody>
      </p:sp>
      <p:sp>
        <p:nvSpPr>
          <p:cNvPr id="44" name="Flowchart: Data 43"/>
          <p:cNvSpPr/>
          <p:nvPr/>
        </p:nvSpPr>
        <p:spPr>
          <a:xfrm>
            <a:off x="1313335" y="2821241"/>
            <a:ext cx="6095994" cy="768856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Who are Fox Meyer ?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1408150" y="3781092"/>
            <a:ext cx="1452282" cy="60963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+mj-lt"/>
              </a:rPr>
              <a:t>03</a:t>
            </a:r>
          </a:p>
        </p:txBody>
      </p:sp>
      <p:sp>
        <p:nvSpPr>
          <p:cNvPr id="46" name="Flowchart: Data 45"/>
          <p:cNvSpPr/>
          <p:nvPr/>
        </p:nvSpPr>
        <p:spPr>
          <a:xfrm>
            <a:off x="1600205" y="3713226"/>
            <a:ext cx="6266324" cy="768856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Enterprise Resource Planning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1789149" y="4632736"/>
            <a:ext cx="1452282" cy="60963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+mj-lt"/>
              </a:rPr>
              <a:t>04</a:t>
            </a:r>
          </a:p>
        </p:txBody>
      </p:sp>
      <p:sp>
        <p:nvSpPr>
          <p:cNvPr id="48" name="Flowchart: Data 47"/>
          <p:cNvSpPr/>
          <p:nvPr/>
        </p:nvSpPr>
        <p:spPr>
          <a:xfrm>
            <a:off x="1994650" y="4564870"/>
            <a:ext cx="6517337" cy="768856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Viewpoints: Internal &amp; External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2143254" y="5484380"/>
            <a:ext cx="1452282" cy="60963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+mj-lt"/>
              </a:rPr>
              <a:t>05</a:t>
            </a:r>
          </a:p>
        </p:txBody>
      </p:sp>
      <p:sp>
        <p:nvSpPr>
          <p:cNvPr id="50" name="Flowchart: Data 49"/>
          <p:cNvSpPr/>
          <p:nvPr/>
        </p:nvSpPr>
        <p:spPr>
          <a:xfrm>
            <a:off x="2335308" y="5416514"/>
            <a:ext cx="6660773" cy="768856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Conclusion</a:t>
            </a: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343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83" y="2774339"/>
            <a:ext cx="3520217" cy="2956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4113" y="3929499"/>
            <a:ext cx="3136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Lack of Contingency Planning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Poor Management Support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Illusion of Control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No end user involvement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Insufficient testing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41769" y="3929499"/>
            <a:ext cx="3136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Poor selection of software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No consideration of other consultants’ advice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Failure to understand how a proposed solution will improve the existing situation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Lack of stakeholder Involvement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785732" y="2235054"/>
            <a:ext cx="305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No restructuring of the business process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/>
              <a:t>Over-ambitious project scope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413469" y="3319348"/>
            <a:ext cx="171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0070C0"/>
              </a:solidFill>
            </a:endParaRP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Enterprise Triple Constraints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Enterprise Triple Constraints</a:t>
            </a:r>
          </a:p>
        </p:txBody>
      </p:sp>
    </p:spTree>
    <p:extLst>
      <p:ext uri="{BB962C8B-B14F-4D97-AF65-F5344CB8AC3E}">
        <p14:creationId xmlns:p14="http://schemas.microsoft.com/office/powerpoint/2010/main" val="16712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9" y="2386878"/>
            <a:ext cx="3858100" cy="333966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53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Analyses &amp; Planning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70563"/>
              </p:ext>
            </p:extLst>
          </p:nvPr>
        </p:nvGraphicFramePr>
        <p:xfrm>
          <a:off x="218364" y="1658937"/>
          <a:ext cx="8802806" cy="519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2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Project Charter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" y="1811623"/>
            <a:ext cx="858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Project charter, the outcome of the project initiation phase, formally authorizes the work of the project to begin (or continue) and gives the project manager authority to do his job.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021" t="15609" r="6391"/>
          <a:stretch/>
        </p:blipFill>
        <p:spPr>
          <a:xfrm>
            <a:off x="1623529" y="2500608"/>
            <a:ext cx="3778896" cy="3508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425" y="2872367"/>
            <a:ext cx="3495675" cy="16634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198444"/>
              </p:ext>
            </p:extLst>
          </p:nvPr>
        </p:nvGraphicFramePr>
        <p:xfrm>
          <a:off x="457200" y="3272165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Document" showAsIcon="1" r:id="rId5" imgW="914400" imgH="792360" progId="Word.Document.12">
                  <p:embed/>
                </p:oleObj>
              </mc:Choice>
              <mc:Fallback>
                <p:oleObj name="Document" showAsIcon="1" r:id="rId5" imgW="914400" imgH="792360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3272165"/>
                        <a:ext cx="91440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19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Meeting Minutes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16" y="2011858"/>
            <a:ext cx="6988629" cy="355851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57200" y="319819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Worksheet" showAsIcon="1" r:id="rId4" imgW="914400" imgH="792360" progId="Excel.Sheet.12">
                  <p:embed/>
                </p:oleObj>
              </mc:Choice>
              <mc:Fallback>
                <p:oleObj name="Worksheet" showAsIcon="1" r:id="rId4" imgW="914400" imgH="79236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19819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2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WBS/Gantt Chart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7" y="2944562"/>
            <a:ext cx="8035314" cy="3669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6700" y="1811623"/>
            <a:ext cx="858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WBS is a hierarchical and incremental decomposition of the project into phases, deliverables and work packages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It is a tree structure, which shows a subdivision of effort required to achieve an objective</a:t>
            </a:r>
          </a:p>
        </p:txBody>
      </p:sp>
    </p:spTree>
    <p:extLst>
      <p:ext uri="{BB962C8B-B14F-4D97-AF65-F5344CB8AC3E}">
        <p14:creationId xmlns:p14="http://schemas.microsoft.com/office/powerpoint/2010/main" val="16934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RACI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" y="1811623"/>
            <a:ext cx="858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RACI is an acronym that stands for responsible, accountable, consulted and informed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 RACI chart is a matrix of all the activities or decision making authorities undertaken in an organization set against all the people or roles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3" y="2782321"/>
            <a:ext cx="7203241" cy="331989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7200" y="3358994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Worksheet" showAsIcon="1" r:id="rId4" imgW="914400" imgH="792360" progId="Excel.Sheet.8">
                  <p:embed/>
                </p:oleObj>
              </mc:Choice>
              <mc:Fallback>
                <p:oleObj name="Worksheet" showAsIcon="1" r:id="rId4" imgW="914400" imgH="792360" progId="Excel.Sheet.8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358994"/>
                        <a:ext cx="91440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36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Budget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3515"/>
            <a:ext cx="8229600" cy="3752088"/>
          </a:xfrm>
        </p:spPr>
        <p:txBody>
          <a:bodyPr/>
          <a:lstStyle/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+mn-lt"/>
              </a:rPr>
              <a:t>Budget Report includes the forecast of the resources required for the project.</a:t>
            </a:r>
          </a:p>
          <a:p>
            <a:pPr marL="400050" lvl="1" indent="0">
              <a:buNone/>
            </a:pPr>
            <a:r>
              <a:rPr lang="en-US" sz="1350" i="1" dirty="0"/>
              <a:t>Manager cost : $50/hour</a:t>
            </a:r>
          </a:p>
          <a:p>
            <a:pPr marL="400050" lvl="1" indent="0">
              <a:buNone/>
            </a:pPr>
            <a:r>
              <a:rPr lang="en-US" sz="1350" i="1" dirty="0"/>
              <a:t>Team member cost : $30/hour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10" y="3098188"/>
            <a:ext cx="4491507" cy="2823620"/>
          </a:xfrm>
          <a:prstGeom prst="rect">
            <a:avLst/>
          </a:prstGeom>
          <a:effectLst>
            <a:innerShdw blurRad="63500" dist="50800" dir="13500000">
              <a:schemeClr val="tx1">
                <a:alpha val="50000"/>
              </a:schemeClr>
            </a:innerShdw>
          </a:effec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2478" y="333639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Worksheet" showAsIcon="1" r:id="rId4" imgW="914400" imgH="792360" progId="Excel.Sheet.12">
                  <p:embed/>
                </p:oleObj>
              </mc:Choice>
              <mc:Fallback>
                <p:oleObj name="Worksheet" showAsIcon="1" r:id="rId4" imgW="914400" imgH="79236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478" y="333639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626" y="3060969"/>
            <a:ext cx="2793206" cy="134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034" y="4509999"/>
            <a:ext cx="2214563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Risk/Issue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1529"/>
            <a:ext cx="8229600" cy="425495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Risk log is used to ensure that no conceivable risk is missed out on mitigating effort.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65" y="2714891"/>
            <a:ext cx="6839435" cy="347000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835707"/>
              </p:ext>
            </p:extLst>
          </p:nvPr>
        </p:nvGraphicFramePr>
        <p:xfrm>
          <a:off x="457200" y="340042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Worksheet" showAsIcon="1" r:id="rId4" imgW="914400" imgH="792360" progId="Excel.Sheet.12">
                  <p:embed/>
                </p:oleObj>
              </mc:Choice>
              <mc:Fallback>
                <p:oleObj name="Worksheet" showAsIcon="1" r:id="rId4" imgW="914400" imgH="79236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40042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41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hite-oakleaf-standard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white-oakleaf-standard-template.potx</Template>
  <TotalTime>986</TotalTime>
  <Words>645</Words>
  <Application>Microsoft Office PowerPoint</Application>
  <PresentationFormat>On-screen Show (4:3)</PresentationFormat>
  <Paragraphs>158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Wingdings</vt:lpstr>
      <vt:lpstr>white-oakleaf-standard-template</vt:lpstr>
      <vt:lpstr>1_Custom Design</vt:lpstr>
      <vt:lpstr>Custom Design</vt:lpstr>
      <vt:lpstr>Document</vt:lpstr>
      <vt:lpstr>Worksheet</vt:lpstr>
      <vt:lpstr>PowerPoint Presentation</vt:lpstr>
      <vt:lpstr>Agenda</vt:lpstr>
      <vt:lpstr>Analyses &amp; Planning </vt:lpstr>
      <vt:lpstr>Project Charter</vt:lpstr>
      <vt:lpstr>Project Meeting Minutes</vt:lpstr>
      <vt:lpstr>WBS/Gantt Chart</vt:lpstr>
      <vt:lpstr>RACI Matrix</vt:lpstr>
      <vt:lpstr>Budget Report</vt:lpstr>
      <vt:lpstr>Risk/Issue Log</vt:lpstr>
      <vt:lpstr>Who are FoxMeyer?</vt:lpstr>
      <vt:lpstr>ERP Implementation</vt:lpstr>
      <vt:lpstr>Project Performance Criteria</vt:lpstr>
      <vt:lpstr>Factors Responsible</vt:lpstr>
      <vt:lpstr>Factors Responsible – Planning</vt:lpstr>
      <vt:lpstr>Factors Responsible – Planning</vt:lpstr>
      <vt:lpstr>Factors Responsible – Implementation</vt:lpstr>
      <vt:lpstr>Factors Responsible – Implementation</vt:lpstr>
      <vt:lpstr>Key Points</vt:lpstr>
      <vt:lpstr>Project Failure – Systematic Biases</vt:lpstr>
      <vt:lpstr>Enterprise Triple Constraints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Vamsi Krishna Batchu</cp:lastModifiedBy>
  <cp:revision>102</cp:revision>
  <dcterms:created xsi:type="dcterms:W3CDTF">2010-04-12T23:12:02Z</dcterms:created>
  <dcterms:modified xsi:type="dcterms:W3CDTF">2016-12-02T13:11:18Z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